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0" r:id="rId2"/>
    <p:sldId id="281" r:id="rId3"/>
    <p:sldId id="289" r:id="rId4"/>
    <p:sldId id="256" r:id="rId5"/>
    <p:sldId id="282" r:id="rId6"/>
    <p:sldId id="280" r:id="rId7"/>
    <p:sldId id="284" r:id="rId8"/>
    <p:sldId id="283" r:id="rId9"/>
    <p:sldId id="257" r:id="rId10"/>
    <p:sldId id="259" r:id="rId11"/>
    <p:sldId id="260" r:id="rId12"/>
    <p:sldId id="272" r:id="rId13"/>
    <p:sldId id="273" r:id="rId14"/>
    <p:sldId id="263" r:id="rId15"/>
    <p:sldId id="271" r:id="rId16"/>
    <p:sldId id="287" r:id="rId17"/>
    <p:sldId id="288" r:id="rId18"/>
    <p:sldId id="275" r:id="rId19"/>
    <p:sldId id="276" r:id="rId20"/>
    <p:sldId id="277" r:id="rId21"/>
    <p:sldId id="278" r:id="rId22"/>
    <p:sldId id="279" r:id="rId23"/>
    <p:sldId id="285" r:id="rId24"/>
    <p:sldId id="294" r:id="rId25"/>
    <p:sldId id="292" r:id="rId26"/>
    <p:sldId id="293" r:id="rId27"/>
    <p:sldId id="274" r:id="rId28"/>
    <p:sldId id="262" r:id="rId29"/>
    <p:sldId id="268" r:id="rId30"/>
    <p:sldId id="264" r:id="rId31"/>
    <p:sldId id="267" r:id="rId32"/>
    <p:sldId id="269" r:id="rId33"/>
    <p:sldId id="290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8" autoAdjust="0"/>
    <p:restoredTop sz="86391" autoAdjust="0"/>
  </p:normalViewPr>
  <p:slideViewPr>
    <p:cSldViewPr showGuides="1">
      <p:cViewPr>
        <p:scale>
          <a:sx n="60" d="100"/>
          <a:sy n="60" d="100"/>
        </p:scale>
        <p:origin x="-2280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5F1D88-8AAD-463A-8011-48ED8E8F74BA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CB8603-4350-4CF8-80FB-FCE55E3384CB}" type="pres">
      <dgm:prSet presAssocID="{EC5F1D88-8AAD-463A-8011-48ED8E8F74B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692EB9F-547B-4C31-A6EF-A5D345773A3A}" type="presOf" srcId="{EC5F1D88-8AAD-463A-8011-48ED8E8F74BA}" destId="{C3CB8603-4350-4CF8-80FB-FCE55E3384CB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21DF8C-9D13-49A2-A2C3-9220C6C464F6}" type="doc">
      <dgm:prSet loTypeId="urn:microsoft.com/office/officeart/2005/8/layout/defaul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A863AF9-19C0-4FF4-BA5D-EE3B08991479}">
      <dgm:prSet/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Цели: </a:t>
          </a:r>
          <a:b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</a:br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- развитие устойчивого интереса к сказке как к произведению искусства; </a:t>
          </a:r>
          <a:b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</a:br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- раскрытие ценности совместного творчества детей и их родителей.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E62EB7EC-AB43-4AB4-8940-8BAD38FF4279}" type="parTrans" cxnId="{C301918E-78AD-4F05-B8BC-9BA1C3097AA2}">
      <dgm:prSet/>
      <dgm:spPr/>
      <dgm:t>
        <a:bodyPr/>
        <a:lstStyle/>
        <a:p>
          <a:endParaRPr lang="ru-RU"/>
        </a:p>
      </dgm:t>
    </dgm:pt>
    <dgm:pt modelId="{B4709E0C-2B98-413E-9359-3A3B97BB5E8F}" type="sibTrans" cxnId="{C301918E-78AD-4F05-B8BC-9BA1C3097AA2}">
      <dgm:prSet/>
      <dgm:spPr/>
      <dgm:t>
        <a:bodyPr/>
        <a:lstStyle/>
        <a:p>
          <a:endParaRPr lang="ru-RU"/>
        </a:p>
      </dgm:t>
    </dgm:pt>
    <dgm:pt modelId="{AD77DD83-0001-44A7-BB89-4E56573CC583}">
      <dgm:prSet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Участники проекта;</a:t>
          </a:r>
        </a:p>
        <a:p>
          <a:r>
            <a:rPr lang="ru-RU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дети старшей   группы, родители, воспитатель.</a:t>
          </a:r>
          <a:endParaRPr lang="ru-RU" b="1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84BE491C-2957-4AE3-84B6-168ECD0C1CCD}" type="parTrans" cxnId="{FE0079EE-D3FB-4C07-B8DC-BECC1CE98E0F}">
      <dgm:prSet/>
      <dgm:spPr/>
      <dgm:t>
        <a:bodyPr/>
        <a:lstStyle/>
        <a:p>
          <a:endParaRPr lang="ru-RU"/>
        </a:p>
      </dgm:t>
    </dgm:pt>
    <dgm:pt modelId="{AE3702BC-F646-4219-89AD-85297CFFE60D}" type="sibTrans" cxnId="{FE0079EE-D3FB-4C07-B8DC-BECC1CE98E0F}">
      <dgm:prSet/>
      <dgm:spPr/>
      <dgm:t>
        <a:bodyPr/>
        <a:lstStyle/>
        <a:p>
          <a:endParaRPr lang="ru-RU"/>
        </a:p>
      </dgm:t>
    </dgm:pt>
    <dgm:pt modelId="{FEBA14E1-4C16-4017-A6E5-79F94DDF60DC}">
      <dgm:prSet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Тип проекта:</a:t>
          </a:r>
        </a:p>
        <a:p>
          <a:r>
            <a:rPr lang="ru-RU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 информационно-творческий , групповой, краткосрочный</a:t>
          </a:r>
          <a:endParaRPr lang="ru-RU" b="1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C8E4B7EE-D326-4E56-9431-19DD37A53CA8}" type="parTrans" cxnId="{00CFE326-704A-48B5-AAD9-A206C365C02B}">
      <dgm:prSet/>
      <dgm:spPr/>
      <dgm:t>
        <a:bodyPr/>
        <a:lstStyle/>
        <a:p>
          <a:endParaRPr lang="ru-RU"/>
        </a:p>
      </dgm:t>
    </dgm:pt>
    <dgm:pt modelId="{C4CC200F-1B27-407F-8DBC-8483AAC5A6F9}" type="sibTrans" cxnId="{00CFE326-704A-48B5-AAD9-A206C365C02B}">
      <dgm:prSet/>
      <dgm:spPr/>
      <dgm:t>
        <a:bodyPr/>
        <a:lstStyle/>
        <a:p>
          <a:endParaRPr lang="ru-RU"/>
        </a:p>
      </dgm:t>
    </dgm:pt>
    <dgm:pt modelId="{9B240EA4-9791-4AD8-81FE-A2A7D1C53A0E}">
      <dgm:prSet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Продолжительность: </a:t>
          </a:r>
        </a:p>
        <a:p>
          <a:r>
            <a:rPr lang="ru-RU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1 месяц.</a:t>
          </a:r>
          <a:endParaRPr lang="ru-RU" b="1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C117899E-F3AD-47DB-BF72-FAC5A8BE4C7B}" type="parTrans" cxnId="{CBBE4776-7D03-4DFB-B1F4-27F3064CA486}">
      <dgm:prSet/>
      <dgm:spPr/>
      <dgm:t>
        <a:bodyPr/>
        <a:lstStyle/>
        <a:p>
          <a:endParaRPr lang="ru-RU"/>
        </a:p>
      </dgm:t>
    </dgm:pt>
    <dgm:pt modelId="{E1254BE3-187E-42C2-93D0-038661CB76CB}" type="sibTrans" cxnId="{CBBE4776-7D03-4DFB-B1F4-27F3064CA486}">
      <dgm:prSet/>
      <dgm:spPr/>
      <dgm:t>
        <a:bodyPr/>
        <a:lstStyle/>
        <a:p>
          <a:endParaRPr lang="ru-RU"/>
        </a:p>
      </dgm:t>
    </dgm:pt>
    <dgm:pt modelId="{0E4018CC-2E82-4F16-9BDF-21FBA77E82FF}" type="pres">
      <dgm:prSet presAssocID="{3021DF8C-9D13-49A2-A2C3-9220C6C464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80ACE-06C5-4663-97E3-DF28FE09BEB3}" type="pres">
      <dgm:prSet presAssocID="{AD77DD83-0001-44A7-BB89-4E56573CC583}" presName="node" presStyleLbl="node1" presStyleIdx="0" presStyleCnt="4" custLinFactNeighborX="-1691" custLinFactNeighborY="3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DD654-1FB2-4440-9033-10772DB5A3AD}" type="pres">
      <dgm:prSet presAssocID="{AE3702BC-F646-4219-89AD-85297CFFE60D}" presName="sibTrans" presStyleCnt="0"/>
      <dgm:spPr/>
    </dgm:pt>
    <dgm:pt modelId="{83C15456-B78A-4B41-8928-87818CA585C2}" type="pres">
      <dgm:prSet presAssocID="{FEBA14E1-4C16-4017-A6E5-79F94DDF60DC}" presName="node" presStyleLbl="node1" presStyleIdx="1" presStyleCnt="4" custLinFactNeighborX="-824" custLinFactNeighborY="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D3616-E3A1-4B18-B882-0068F88745F9}" type="pres">
      <dgm:prSet presAssocID="{C4CC200F-1B27-407F-8DBC-8483AAC5A6F9}" presName="sibTrans" presStyleCnt="0"/>
      <dgm:spPr/>
    </dgm:pt>
    <dgm:pt modelId="{7F857DBA-A685-4F9F-99B3-DD6963CF795A}" type="pres">
      <dgm:prSet presAssocID="{9B240EA4-9791-4AD8-81FE-A2A7D1C53A0E}" presName="node" presStyleLbl="node1" presStyleIdx="2" presStyleCnt="4" custLinFactNeighborX="5000" custLinFactNeighborY="-4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29927-5CEC-4766-AB7E-5221F3475DF9}" type="pres">
      <dgm:prSet presAssocID="{E1254BE3-187E-42C2-93D0-038661CB76CB}" presName="sibTrans" presStyleCnt="0"/>
      <dgm:spPr/>
    </dgm:pt>
    <dgm:pt modelId="{76970EC4-66CD-47AB-9DC2-746B784F86AF}" type="pres">
      <dgm:prSet presAssocID="{EA863AF9-19C0-4FF4-BA5D-EE3B0899147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B39CB4-6042-4F8B-92B4-920906853C07}" type="presOf" srcId="{EA863AF9-19C0-4FF4-BA5D-EE3B08991479}" destId="{76970EC4-66CD-47AB-9DC2-746B784F86AF}" srcOrd="0" destOrd="0" presId="urn:microsoft.com/office/officeart/2005/8/layout/default"/>
    <dgm:cxn modelId="{C301918E-78AD-4F05-B8BC-9BA1C3097AA2}" srcId="{3021DF8C-9D13-49A2-A2C3-9220C6C464F6}" destId="{EA863AF9-19C0-4FF4-BA5D-EE3B08991479}" srcOrd="3" destOrd="0" parTransId="{E62EB7EC-AB43-4AB4-8940-8BAD38FF4279}" sibTransId="{B4709E0C-2B98-413E-9359-3A3B97BB5E8F}"/>
    <dgm:cxn modelId="{D81DFF99-1B89-417A-8B17-D5EC7CA90264}" type="presOf" srcId="{FEBA14E1-4C16-4017-A6E5-79F94DDF60DC}" destId="{83C15456-B78A-4B41-8928-87818CA585C2}" srcOrd="0" destOrd="0" presId="urn:microsoft.com/office/officeart/2005/8/layout/default"/>
    <dgm:cxn modelId="{FE0079EE-D3FB-4C07-B8DC-BECC1CE98E0F}" srcId="{3021DF8C-9D13-49A2-A2C3-9220C6C464F6}" destId="{AD77DD83-0001-44A7-BB89-4E56573CC583}" srcOrd="0" destOrd="0" parTransId="{84BE491C-2957-4AE3-84B6-168ECD0C1CCD}" sibTransId="{AE3702BC-F646-4219-89AD-85297CFFE60D}"/>
    <dgm:cxn modelId="{002D7E48-5F07-48B1-ABD3-9A759C56BD91}" type="presOf" srcId="{3021DF8C-9D13-49A2-A2C3-9220C6C464F6}" destId="{0E4018CC-2E82-4F16-9BDF-21FBA77E82FF}" srcOrd="0" destOrd="0" presId="urn:microsoft.com/office/officeart/2005/8/layout/default"/>
    <dgm:cxn modelId="{00CFE326-704A-48B5-AAD9-A206C365C02B}" srcId="{3021DF8C-9D13-49A2-A2C3-9220C6C464F6}" destId="{FEBA14E1-4C16-4017-A6E5-79F94DDF60DC}" srcOrd="1" destOrd="0" parTransId="{C8E4B7EE-D326-4E56-9431-19DD37A53CA8}" sibTransId="{C4CC200F-1B27-407F-8DBC-8483AAC5A6F9}"/>
    <dgm:cxn modelId="{3D7956CD-B925-428D-9D9B-A290F225C0C5}" type="presOf" srcId="{9B240EA4-9791-4AD8-81FE-A2A7D1C53A0E}" destId="{7F857DBA-A685-4F9F-99B3-DD6963CF795A}" srcOrd="0" destOrd="0" presId="urn:microsoft.com/office/officeart/2005/8/layout/default"/>
    <dgm:cxn modelId="{CBBE4776-7D03-4DFB-B1F4-27F3064CA486}" srcId="{3021DF8C-9D13-49A2-A2C3-9220C6C464F6}" destId="{9B240EA4-9791-4AD8-81FE-A2A7D1C53A0E}" srcOrd="2" destOrd="0" parTransId="{C117899E-F3AD-47DB-BF72-FAC5A8BE4C7B}" sibTransId="{E1254BE3-187E-42C2-93D0-038661CB76CB}"/>
    <dgm:cxn modelId="{EC71835A-182C-4E3A-97D4-9DBFCE1961E9}" type="presOf" srcId="{AD77DD83-0001-44A7-BB89-4E56573CC583}" destId="{43480ACE-06C5-4663-97E3-DF28FE09BEB3}" srcOrd="0" destOrd="0" presId="urn:microsoft.com/office/officeart/2005/8/layout/default"/>
    <dgm:cxn modelId="{AF459FF6-6CAC-43B0-8910-B681C8067B35}" type="presParOf" srcId="{0E4018CC-2E82-4F16-9BDF-21FBA77E82FF}" destId="{43480ACE-06C5-4663-97E3-DF28FE09BEB3}" srcOrd="0" destOrd="0" presId="urn:microsoft.com/office/officeart/2005/8/layout/default"/>
    <dgm:cxn modelId="{F0F93318-A47D-41A9-AF06-54D50A6D7933}" type="presParOf" srcId="{0E4018CC-2E82-4F16-9BDF-21FBA77E82FF}" destId="{4B7DD654-1FB2-4440-9033-10772DB5A3AD}" srcOrd="1" destOrd="0" presId="urn:microsoft.com/office/officeart/2005/8/layout/default"/>
    <dgm:cxn modelId="{3F59F18D-7A32-4954-A201-DF66D22F5B78}" type="presParOf" srcId="{0E4018CC-2E82-4F16-9BDF-21FBA77E82FF}" destId="{83C15456-B78A-4B41-8928-87818CA585C2}" srcOrd="2" destOrd="0" presId="urn:microsoft.com/office/officeart/2005/8/layout/default"/>
    <dgm:cxn modelId="{840DBDD2-D172-47C7-A2D1-6050CAE98FAB}" type="presParOf" srcId="{0E4018CC-2E82-4F16-9BDF-21FBA77E82FF}" destId="{23AD3616-E3A1-4B18-B882-0068F88745F9}" srcOrd="3" destOrd="0" presId="urn:microsoft.com/office/officeart/2005/8/layout/default"/>
    <dgm:cxn modelId="{899C33DB-6B27-4D70-B833-57DD23FEB2E9}" type="presParOf" srcId="{0E4018CC-2E82-4F16-9BDF-21FBA77E82FF}" destId="{7F857DBA-A685-4F9F-99B3-DD6963CF795A}" srcOrd="4" destOrd="0" presId="urn:microsoft.com/office/officeart/2005/8/layout/default"/>
    <dgm:cxn modelId="{926BE1D4-D013-4C90-B166-EDD159736B71}" type="presParOf" srcId="{0E4018CC-2E82-4F16-9BDF-21FBA77E82FF}" destId="{F2A29927-5CEC-4766-AB7E-5221F3475DF9}" srcOrd="5" destOrd="0" presId="urn:microsoft.com/office/officeart/2005/8/layout/default"/>
    <dgm:cxn modelId="{799DD112-7A24-4F84-BE42-9591019E84FB}" type="presParOf" srcId="{0E4018CC-2E82-4F16-9BDF-21FBA77E82FF}" destId="{76970EC4-66CD-47AB-9DC2-746B784F86A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AD0E8B-39E9-428B-AE90-13F206B7DAB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E3834D-6877-4EAD-9662-9FEB7033EB2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</a:t>
          </a:r>
          <a:r>
            <a:rPr lang="en-US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I</a:t>
          </a:r>
          <a:r>
            <a: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этап-</a:t>
          </a:r>
        </a:p>
        <a:p>
          <a:r>
            <a: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подготовительный</a:t>
          </a:r>
          <a:endParaRPr lang="ru-RU" sz="1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8F44B347-AB35-4F96-9090-442C8875BCBD}" type="parTrans" cxnId="{DEA3A9E0-4BA0-4452-A42B-CE0739BFEC9E}">
      <dgm:prSet/>
      <dgm:spPr/>
      <dgm:t>
        <a:bodyPr/>
        <a:lstStyle/>
        <a:p>
          <a:endParaRPr lang="ru-RU"/>
        </a:p>
      </dgm:t>
    </dgm:pt>
    <dgm:pt modelId="{3883A427-35CB-480E-8267-24AE3A87233E}" type="sibTrans" cxnId="{DEA3A9E0-4BA0-4452-A42B-CE0739BFEC9E}">
      <dgm:prSet/>
      <dgm:spPr/>
      <dgm:t>
        <a:bodyPr/>
        <a:lstStyle/>
        <a:p>
          <a:endParaRPr lang="ru-RU"/>
        </a:p>
      </dgm:t>
    </dgm:pt>
    <dgm:pt modelId="{9BD38AB6-457B-482E-A46E-E73488E9FDE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II </a:t>
          </a:r>
          <a:r>
            <a: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этап-исследовательский</a:t>
          </a:r>
          <a:endParaRPr lang="ru-RU" sz="1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CBBD705A-7A64-4D24-86BB-3765502F18BB}" type="parTrans" cxnId="{7377FC36-A6C4-4024-A038-A3F5357243E3}">
      <dgm:prSet/>
      <dgm:spPr/>
      <dgm:t>
        <a:bodyPr/>
        <a:lstStyle/>
        <a:p>
          <a:endParaRPr lang="ru-RU"/>
        </a:p>
      </dgm:t>
    </dgm:pt>
    <dgm:pt modelId="{5AC549E8-5D86-4BB7-A80E-FB1E00CD517A}" type="sibTrans" cxnId="{7377FC36-A6C4-4024-A038-A3F5357243E3}">
      <dgm:prSet/>
      <dgm:spPr/>
      <dgm:t>
        <a:bodyPr/>
        <a:lstStyle/>
        <a:p>
          <a:endParaRPr lang="ru-RU"/>
        </a:p>
      </dgm:t>
    </dgm:pt>
    <dgm:pt modelId="{2B574EB2-6A9A-41E5-BB4F-A4FD228896A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Iii </a:t>
          </a:r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этап-заключительный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BCCFAB6-4B6D-47B9-947C-F34641E85A7E}" type="parTrans" cxnId="{362408EF-0AC4-4B10-B078-24A0810FDFC3}">
      <dgm:prSet/>
      <dgm:spPr/>
      <dgm:t>
        <a:bodyPr/>
        <a:lstStyle/>
        <a:p>
          <a:endParaRPr lang="ru-RU"/>
        </a:p>
      </dgm:t>
    </dgm:pt>
    <dgm:pt modelId="{3544ED08-C55C-4DD9-8B6B-3517D0376346}" type="sibTrans" cxnId="{362408EF-0AC4-4B10-B078-24A0810FDFC3}">
      <dgm:prSet/>
      <dgm:spPr/>
      <dgm:t>
        <a:bodyPr/>
        <a:lstStyle/>
        <a:p>
          <a:endParaRPr lang="ru-RU"/>
        </a:p>
      </dgm:t>
    </dgm:pt>
    <dgm:pt modelId="{76D43AC1-AF7B-4BFC-8CC2-6D194C7CDA04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1.Работа по плану с детьми, родителями.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9A5ECFFB-6331-4C1F-ABBD-B81D2B78D7F8}" type="parTrans" cxnId="{675CBE71-8ED5-4B18-A1EC-517D87E304B5}">
      <dgm:prSet/>
      <dgm:spPr/>
      <dgm:t>
        <a:bodyPr/>
        <a:lstStyle/>
        <a:p>
          <a:endParaRPr lang="ru-RU"/>
        </a:p>
      </dgm:t>
    </dgm:pt>
    <dgm:pt modelId="{E1B66ED6-B919-4ED4-83DD-342D94AC631E}" type="sibTrans" cxnId="{675CBE71-8ED5-4B18-A1EC-517D87E304B5}">
      <dgm:prSet/>
      <dgm:spPr/>
      <dgm:t>
        <a:bodyPr/>
        <a:lstStyle/>
        <a:p>
          <a:endParaRPr lang="ru-RU"/>
        </a:p>
      </dgm:t>
    </dgm:pt>
    <dgm:pt modelId="{69991DAF-C8C8-4C3B-AF20-366B12106154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1.Определение темы (проблемы проекта). 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F1A804B-7812-420B-B75E-CE3F87A63D48}" type="parTrans" cxnId="{9C791AAD-6215-4D5D-9E14-B6B0D8F01B7A}">
      <dgm:prSet/>
      <dgm:spPr/>
      <dgm:t>
        <a:bodyPr/>
        <a:lstStyle/>
        <a:p>
          <a:endParaRPr lang="ru-RU"/>
        </a:p>
      </dgm:t>
    </dgm:pt>
    <dgm:pt modelId="{749E3A88-4E8B-4F36-A4EE-ADD1C6E057C3}" type="sibTrans" cxnId="{9C791AAD-6215-4D5D-9E14-B6B0D8F01B7A}">
      <dgm:prSet/>
      <dgm:spPr/>
      <dgm:t>
        <a:bodyPr/>
        <a:lstStyle/>
        <a:p>
          <a:endParaRPr lang="ru-RU"/>
        </a:p>
      </dgm:t>
    </dgm:pt>
    <dgm:pt modelId="{9CCF33F3-5DC9-4EB7-A9F2-43DC7557378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2Постановка цели, задач.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5C91FB3-FC20-4883-A6DC-83C62A23448F}" type="parTrans" cxnId="{BB5C5B69-476E-42F8-82AA-1FAF0243D239}">
      <dgm:prSet/>
      <dgm:spPr/>
      <dgm:t>
        <a:bodyPr/>
        <a:lstStyle/>
        <a:p>
          <a:endParaRPr lang="ru-RU"/>
        </a:p>
      </dgm:t>
    </dgm:pt>
    <dgm:pt modelId="{86A3D811-369F-4D29-B3FA-74A158FB0D41}" type="sibTrans" cxnId="{BB5C5B69-476E-42F8-82AA-1FAF0243D239}">
      <dgm:prSet/>
      <dgm:spPr/>
      <dgm:t>
        <a:bodyPr/>
        <a:lstStyle/>
        <a:p>
          <a:endParaRPr lang="ru-RU"/>
        </a:p>
      </dgm:t>
    </dgm:pt>
    <dgm:pt modelId="{EA36F25A-392A-41E2-9097-08F937BD1D1F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3. Обсуждение проекта с родителями.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EDAB4E46-4C96-46E5-973F-B27379704420}" type="parTrans" cxnId="{9AD1350F-9050-4D6C-A683-CB89A1D2B51A}">
      <dgm:prSet/>
      <dgm:spPr/>
      <dgm:t>
        <a:bodyPr/>
        <a:lstStyle/>
        <a:p>
          <a:endParaRPr lang="ru-RU"/>
        </a:p>
      </dgm:t>
    </dgm:pt>
    <dgm:pt modelId="{605CD2A9-EF32-4E6B-A48B-D1F315EB46CC}" type="sibTrans" cxnId="{9AD1350F-9050-4D6C-A683-CB89A1D2B51A}">
      <dgm:prSet/>
      <dgm:spPr/>
      <dgm:t>
        <a:bodyPr/>
        <a:lstStyle/>
        <a:p>
          <a:endParaRPr lang="ru-RU"/>
        </a:p>
      </dgm:t>
    </dgm:pt>
    <dgm:pt modelId="{6895EC02-71AE-4855-A4E0-DFF629C81CD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4.Сбор информации, литературы, дополнительного материала.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7650CFA-0CDB-4B86-B281-3085454EBE2A}" type="parTrans" cxnId="{C7F55C0C-FD5D-4538-930C-392F0AE52846}">
      <dgm:prSet/>
      <dgm:spPr/>
      <dgm:t>
        <a:bodyPr/>
        <a:lstStyle/>
        <a:p>
          <a:endParaRPr lang="ru-RU"/>
        </a:p>
      </dgm:t>
    </dgm:pt>
    <dgm:pt modelId="{CF3E8263-6D95-42B2-8468-6F526CAD5AD2}" type="sibTrans" cxnId="{C7F55C0C-FD5D-4538-930C-392F0AE52846}">
      <dgm:prSet/>
      <dgm:spPr/>
      <dgm:t>
        <a:bodyPr/>
        <a:lstStyle/>
        <a:p>
          <a:endParaRPr lang="ru-RU"/>
        </a:p>
      </dgm:t>
    </dgm:pt>
    <dgm:pt modelId="{DC0313C3-FCBE-4C44-B6D9-D5339B788AC5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5.Составление перспективного плана работы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68CB0FE-CD5C-4737-9583-44C7E9A00597}" type="parTrans" cxnId="{E60BFDB4-D186-4326-9B06-3F0CEBBE0BB2}">
      <dgm:prSet/>
      <dgm:spPr/>
      <dgm:t>
        <a:bodyPr/>
        <a:lstStyle/>
        <a:p>
          <a:endParaRPr lang="ru-RU"/>
        </a:p>
      </dgm:t>
    </dgm:pt>
    <dgm:pt modelId="{D65FB58D-76CF-4E60-A196-EADBCEA9B788}" type="sibTrans" cxnId="{E60BFDB4-D186-4326-9B06-3F0CEBBE0BB2}">
      <dgm:prSet/>
      <dgm:spPr/>
      <dgm:t>
        <a:bodyPr/>
        <a:lstStyle/>
        <a:p>
          <a:endParaRPr lang="ru-RU"/>
        </a:p>
      </dgm:t>
    </dgm:pt>
    <dgm:pt modelId="{C83DB87C-6AAD-4167-9FFC-A60182FFE385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28A2B3B-D699-4E20-8D48-713F8C99832C}" type="parTrans" cxnId="{378A6010-BB26-4375-A3E0-B5EF8E4A7A98}">
      <dgm:prSet/>
      <dgm:spPr/>
      <dgm:t>
        <a:bodyPr/>
        <a:lstStyle/>
        <a:p>
          <a:endParaRPr lang="ru-RU"/>
        </a:p>
      </dgm:t>
    </dgm:pt>
    <dgm:pt modelId="{DD34B54D-1E09-4D7B-8DF1-304723A29C54}" type="sibTrans" cxnId="{378A6010-BB26-4375-A3E0-B5EF8E4A7A98}">
      <dgm:prSet/>
      <dgm:spPr/>
      <dgm:t>
        <a:bodyPr/>
        <a:lstStyle/>
        <a:p>
          <a:endParaRPr lang="ru-RU"/>
        </a:p>
      </dgm:t>
    </dgm:pt>
    <dgm:pt modelId="{75FCA57E-12CC-4B0C-BA47-E9815337048E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2.Выполнение проекта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58C810F-BD16-4F5D-A4EA-94644BDF15B0}" type="parTrans" cxnId="{84EAA939-9717-4B1D-84DF-606E511E473D}">
      <dgm:prSet/>
      <dgm:spPr/>
      <dgm:t>
        <a:bodyPr/>
        <a:lstStyle/>
        <a:p>
          <a:endParaRPr lang="ru-RU"/>
        </a:p>
      </dgm:t>
    </dgm:pt>
    <dgm:pt modelId="{A8018D14-8E27-4449-B35F-67564A2E7D56}" type="sibTrans" cxnId="{84EAA939-9717-4B1D-84DF-606E511E473D}">
      <dgm:prSet/>
      <dgm:spPr/>
      <dgm:t>
        <a:bodyPr/>
        <a:lstStyle/>
        <a:p>
          <a:endParaRPr lang="ru-RU"/>
        </a:p>
      </dgm:t>
    </dgm:pt>
    <dgm:pt modelId="{3E83DCA4-C92C-490A-ADFA-D5A118085B5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1. Театрализация сказки «Теремок».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CF434302-595D-4DE5-8622-1AC6CC310360}" type="parTrans" cxnId="{6A9366CE-DB80-4B70-939B-96EABA7FC0C3}">
      <dgm:prSet/>
      <dgm:spPr/>
      <dgm:t>
        <a:bodyPr/>
        <a:lstStyle/>
        <a:p>
          <a:endParaRPr lang="ru-RU"/>
        </a:p>
      </dgm:t>
    </dgm:pt>
    <dgm:pt modelId="{6B7ED3CD-F563-44BB-9002-AF1967445E69}" type="sibTrans" cxnId="{6A9366CE-DB80-4B70-939B-96EABA7FC0C3}">
      <dgm:prSet/>
      <dgm:spPr/>
      <dgm:t>
        <a:bodyPr/>
        <a:lstStyle/>
        <a:p>
          <a:endParaRPr lang="ru-RU"/>
        </a:p>
      </dgm:t>
    </dgm:pt>
    <dgm:pt modelId="{FAB6EDF5-5F9A-4E42-9169-A97E9EDDA8D7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5.Обобщение результатов работы.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A426D19-6834-4CDF-87BD-581669CFED28}" type="parTrans" cxnId="{37F3B295-806D-4643-8167-3724521119F1}">
      <dgm:prSet/>
      <dgm:spPr/>
      <dgm:t>
        <a:bodyPr/>
        <a:lstStyle/>
        <a:p>
          <a:endParaRPr lang="ru-RU"/>
        </a:p>
      </dgm:t>
    </dgm:pt>
    <dgm:pt modelId="{98C8C729-1324-40CD-804C-311F7A0F751D}" type="sibTrans" cxnId="{37F3B295-806D-4643-8167-3724521119F1}">
      <dgm:prSet/>
      <dgm:spPr/>
      <dgm:t>
        <a:bodyPr/>
        <a:lstStyle/>
        <a:p>
          <a:endParaRPr lang="ru-RU"/>
        </a:p>
      </dgm:t>
    </dgm:pt>
    <dgm:pt modelId="{81CB11AD-1F19-40EF-BA9F-D059AE35AFEF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2. Развлечение «Путешествие в сказку»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83BBC95-7C59-4AC9-A2CB-15956F7A15B9}" type="parTrans" cxnId="{A2711DB9-529D-42CA-A19F-07A2A3232D0C}">
      <dgm:prSet/>
      <dgm:spPr/>
      <dgm:t>
        <a:bodyPr/>
        <a:lstStyle/>
        <a:p>
          <a:endParaRPr lang="ru-RU"/>
        </a:p>
      </dgm:t>
    </dgm:pt>
    <dgm:pt modelId="{FC0B9A12-F8F9-4D26-8513-E57A5EC6A0A1}" type="sibTrans" cxnId="{A2711DB9-529D-42CA-A19F-07A2A3232D0C}">
      <dgm:prSet/>
      <dgm:spPr/>
      <dgm:t>
        <a:bodyPr/>
        <a:lstStyle/>
        <a:p>
          <a:endParaRPr lang="ru-RU"/>
        </a:p>
      </dgm:t>
    </dgm:pt>
    <dgm:pt modelId="{60C0BE20-C817-4DDF-9B56-A22611D961B4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3. Сочинение сказок, оформление альбома </a:t>
          </a:r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«мои Любимые сказки»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D23D4C7-3E13-4A4C-B87B-E99A57D31CB1}" type="parTrans" cxnId="{93A72CC2-9C0A-425C-A75E-2BDBA35F9ECB}">
      <dgm:prSet/>
      <dgm:spPr/>
      <dgm:t>
        <a:bodyPr/>
        <a:lstStyle/>
        <a:p>
          <a:endParaRPr lang="ru-RU"/>
        </a:p>
      </dgm:t>
    </dgm:pt>
    <dgm:pt modelId="{6AE740D0-5F36-4234-86B7-FA918A4D59DB}" type="sibTrans" cxnId="{93A72CC2-9C0A-425C-A75E-2BDBA35F9ECB}">
      <dgm:prSet/>
      <dgm:spPr/>
      <dgm:t>
        <a:bodyPr/>
        <a:lstStyle/>
        <a:p>
          <a:endParaRPr lang="ru-RU"/>
        </a:p>
      </dgm:t>
    </dgm:pt>
    <dgm:pt modelId="{3773C183-F3BF-498D-8921-0A704BFFED3B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4. Организация выставки рисунков «По дорогам сказок»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49343A95-F517-4EBF-A2D9-87014549DDFA}" type="parTrans" cxnId="{D70C6C75-69D9-4C84-92F7-B9C55079FB27}">
      <dgm:prSet/>
      <dgm:spPr/>
      <dgm:t>
        <a:bodyPr/>
        <a:lstStyle/>
        <a:p>
          <a:endParaRPr lang="ru-RU"/>
        </a:p>
      </dgm:t>
    </dgm:pt>
    <dgm:pt modelId="{0B0E7698-1210-4AC8-A406-80B58A55482F}" type="sibTrans" cxnId="{D70C6C75-69D9-4C84-92F7-B9C55079FB27}">
      <dgm:prSet/>
      <dgm:spPr/>
      <dgm:t>
        <a:bodyPr/>
        <a:lstStyle/>
        <a:p>
          <a:endParaRPr lang="ru-RU"/>
        </a:p>
      </dgm:t>
    </dgm:pt>
    <dgm:pt modelId="{BCB12D2C-C196-49CB-9D85-963451F759C1}" type="pres">
      <dgm:prSet presAssocID="{ACAD0E8B-39E9-428B-AE90-13F206B7DA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CD641F-A731-44EA-8248-E50CC1E59BEA}" type="pres">
      <dgm:prSet presAssocID="{F2E3834D-6877-4EAD-9662-9FEB7033EB2F}" presName="composite" presStyleCnt="0"/>
      <dgm:spPr/>
    </dgm:pt>
    <dgm:pt modelId="{B23A09CF-276C-4F57-A004-B8D64D64F45B}" type="pres">
      <dgm:prSet presAssocID="{F2E3834D-6877-4EAD-9662-9FEB7033EB2F}" presName="parTx" presStyleLbl="alignNode1" presStyleIdx="0" presStyleCnt="3" custLinFactNeighborX="910" custLinFactNeighborY="-3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DE98B-DF01-4350-AD35-F9E6088D1B4D}" type="pres">
      <dgm:prSet presAssocID="{F2E3834D-6877-4EAD-9662-9FEB7033EB2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D2EA3-C1E9-4A72-98BB-615403634A65}" type="pres">
      <dgm:prSet presAssocID="{3883A427-35CB-480E-8267-24AE3A87233E}" presName="space" presStyleCnt="0"/>
      <dgm:spPr/>
    </dgm:pt>
    <dgm:pt modelId="{6A2AC595-D0B6-4BAA-B50D-B260DCF61B8C}" type="pres">
      <dgm:prSet presAssocID="{9BD38AB6-457B-482E-A46E-E73488E9FDE3}" presName="composite" presStyleCnt="0"/>
      <dgm:spPr/>
    </dgm:pt>
    <dgm:pt modelId="{7004D209-0116-4C47-B10B-9C4CF340D320}" type="pres">
      <dgm:prSet presAssocID="{9BD38AB6-457B-482E-A46E-E73488E9FDE3}" presName="parTx" presStyleLbl="alignNode1" presStyleIdx="1" presStyleCnt="3" custScaleY="123110" custLinFactNeighborX="-1365" custLinFactNeighborY="-9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84E19-188A-44CA-AE15-60E8568BBB58}" type="pres">
      <dgm:prSet presAssocID="{9BD38AB6-457B-482E-A46E-E73488E9FDE3}" presName="desTx" presStyleLbl="alignAccFollowNode1" presStyleIdx="1" presStyleCnt="3" custScaleX="93575" custScaleY="94847" custLinFactX="14674" custLinFactNeighborX="100000" custLinFactNeighborY="-2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D28D0-934C-4916-886A-B557A4198838}" type="pres">
      <dgm:prSet presAssocID="{5AC549E8-5D86-4BB7-A80E-FB1E00CD517A}" presName="space" presStyleCnt="0"/>
      <dgm:spPr/>
    </dgm:pt>
    <dgm:pt modelId="{F897246F-DAD7-451E-8DD1-FAF8E3B170CF}" type="pres">
      <dgm:prSet presAssocID="{2B574EB2-6A9A-41E5-BB4F-A4FD228896AA}" presName="composite" presStyleCnt="0"/>
      <dgm:spPr/>
    </dgm:pt>
    <dgm:pt modelId="{4B21D7F0-058B-4D66-8244-FC7400DC5955}" type="pres">
      <dgm:prSet presAssocID="{2B574EB2-6A9A-41E5-BB4F-A4FD228896A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C002C-A098-46A9-AE84-B451FF0DE91C}" type="pres">
      <dgm:prSet presAssocID="{2B574EB2-6A9A-41E5-BB4F-A4FD228896AA}" presName="desTx" presStyleLbl="alignAccFollowNode1" presStyleIdx="2" presStyleCnt="3" custScaleX="100293" custScaleY="96571" custLinFactX="-15509" custLinFactNeighborX="-100000" custLinFactNeighborY="-1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9B8CBD-73BD-4B76-B37A-DEB4E4E1CE1F}" type="presOf" srcId="{3773C183-F3BF-498D-8921-0A704BFFED3B}" destId="{91384E19-188A-44CA-AE15-60E8568BBB58}" srcOrd="0" destOrd="3" presId="urn:microsoft.com/office/officeart/2005/8/layout/hList1"/>
    <dgm:cxn modelId="{77D83AB9-98DF-486F-88B5-D8F2BE5D54A9}" type="presOf" srcId="{2B574EB2-6A9A-41E5-BB4F-A4FD228896AA}" destId="{4B21D7F0-058B-4D66-8244-FC7400DC5955}" srcOrd="0" destOrd="0" presId="urn:microsoft.com/office/officeart/2005/8/layout/hList1"/>
    <dgm:cxn modelId="{37F3B295-806D-4643-8167-3724521119F1}" srcId="{9BD38AB6-457B-482E-A46E-E73488E9FDE3}" destId="{FAB6EDF5-5F9A-4E42-9169-A97E9EDDA8D7}" srcOrd="4" destOrd="0" parTransId="{DA426D19-6834-4CDF-87BD-581669CFED28}" sibTransId="{98C8C729-1324-40CD-804C-311F7A0F751D}"/>
    <dgm:cxn modelId="{E60BFDB4-D186-4326-9B06-3F0CEBBE0BB2}" srcId="{F2E3834D-6877-4EAD-9662-9FEB7033EB2F}" destId="{DC0313C3-FCBE-4C44-B6D9-D5339B788AC5}" srcOrd="4" destOrd="0" parTransId="{668CB0FE-CD5C-4737-9583-44C7E9A00597}" sibTransId="{D65FB58D-76CF-4E60-A196-EADBCEA9B788}"/>
    <dgm:cxn modelId="{87AE6ECB-AD69-429F-B43E-D3CE214ED0CD}" type="presOf" srcId="{76D43AC1-AF7B-4BFC-8CC2-6D194C7CDA04}" destId="{C96C002C-A098-46A9-AE84-B451FF0DE91C}" srcOrd="0" destOrd="0" presId="urn:microsoft.com/office/officeart/2005/8/layout/hList1"/>
    <dgm:cxn modelId="{378A6010-BB26-4375-A3E0-B5EF8E4A7A98}" srcId="{2B574EB2-6A9A-41E5-BB4F-A4FD228896AA}" destId="{C83DB87C-6AAD-4167-9FFC-A60182FFE385}" srcOrd="2" destOrd="0" parTransId="{D28A2B3B-D699-4E20-8D48-713F8C99832C}" sibTransId="{DD34B54D-1E09-4D7B-8DF1-304723A29C54}"/>
    <dgm:cxn modelId="{1F16DA85-496C-4A4D-9D0F-1792234795AD}" type="presOf" srcId="{81CB11AD-1F19-40EF-BA9F-D059AE35AFEF}" destId="{91384E19-188A-44CA-AE15-60E8568BBB58}" srcOrd="0" destOrd="1" presId="urn:microsoft.com/office/officeart/2005/8/layout/hList1"/>
    <dgm:cxn modelId="{D70C6C75-69D9-4C84-92F7-B9C55079FB27}" srcId="{9BD38AB6-457B-482E-A46E-E73488E9FDE3}" destId="{3773C183-F3BF-498D-8921-0A704BFFED3B}" srcOrd="3" destOrd="0" parTransId="{49343A95-F517-4EBF-A2D9-87014549DDFA}" sibTransId="{0B0E7698-1210-4AC8-A406-80B58A55482F}"/>
    <dgm:cxn modelId="{BB5C5B69-476E-42F8-82AA-1FAF0243D239}" srcId="{F2E3834D-6877-4EAD-9662-9FEB7033EB2F}" destId="{9CCF33F3-5DC9-4EB7-A9F2-43DC7557378C}" srcOrd="1" destOrd="0" parTransId="{65C91FB3-FC20-4883-A6DC-83C62A23448F}" sibTransId="{86A3D811-369F-4D29-B3FA-74A158FB0D41}"/>
    <dgm:cxn modelId="{A2711DB9-529D-42CA-A19F-07A2A3232D0C}" srcId="{9BD38AB6-457B-482E-A46E-E73488E9FDE3}" destId="{81CB11AD-1F19-40EF-BA9F-D059AE35AFEF}" srcOrd="1" destOrd="0" parTransId="{D83BBC95-7C59-4AC9-A2CB-15956F7A15B9}" sibTransId="{FC0B9A12-F8F9-4D26-8513-E57A5EC6A0A1}"/>
    <dgm:cxn modelId="{95B85CDB-F090-4DE4-9DCC-8606BC2BCE19}" type="presOf" srcId="{C83DB87C-6AAD-4167-9FFC-A60182FFE385}" destId="{C96C002C-A098-46A9-AE84-B451FF0DE91C}" srcOrd="0" destOrd="2" presId="urn:microsoft.com/office/officeart/2005/8/layout/hList1"/>
    <dgm:cxn modelId="{AC720E24-1000-4B13-B87D-3EFDB62826A1}" type="presOf" srcId="{F2E3834D-6877-4EAD-9662-9FEB7033EB2F}" destId="{B23A09CF-276C-4F57-A004-B8D64D64F45B}" srcOrd="0" destOrd="0" presId="urn:microsoft.com/office/officeart/2005/8/layout/hList1"/>
    <dgm:cxn modelId="{7377FC36-A6C4-4024-A038-A3F5357243E3}" srcId="{ACAD0E8B-39E9-428B-AE90-13F206B7DAB9}" destId="{9BD38AB6-457B-482E-A46E-E73488E9FDE3}" srcOrd="1" destOrd="0" parTransId="{CBBD705A-7A64-4D24-86BB-3765502F18BB}" sibTransId="{5AC549E8-5D86-4BB7-A80E-FB1E00CD517A}"/>
    <dgm:cxn modelId="{ED709EA5-CD0E-498D-B626-0B4550F6A317}" type="presOf" srcId="{69991DAF-C8C8-4C3B-AF20-366B12106154}" destId="{035DE98B-DF01-4350-AD35-F9E6088D1B4D}" srcOrd="0" destOrd="0" presId="urn:microsoft.com/office/officeart/2005/8/layout/hList1"/>
    <dgm:cxn modelId="{06F86D4C-86FE-42ED-86F3-756AA2EDC855}" type="presOf" srcId="{EA36F25A-392A-41E2-9097-08F937BD1D1F}" destId="{035DE98B-DF01-4350-AD35-F9E6088D1B4D}" srcOrd="0" destOrd="2" presId="urn:microsoft.com/office/officeart/2005/8/layout/hList1"/>
    <dgm:cxn modelId="{6A9366CE-DB80-4B70-939B-96EABA7FC0C3}" srcId="{9BD38AB6-457B-482E-A46E-E73488E9FDE3}" destId="{3E83DCA4-C92C-490A-ADFA-D5A118085B58}" srcOrd="0" destOrd="0" parTransId="{CF434302-595D-4DE5-8622-1AC6CC310360}" sibTransId="{6B7ED3CD-F563-44BB-9002-AF1967445E69}"/>
    <dgm:cxn modelId="{93A72CC2-9C0A-425C-A75E-2BDBA35F9ECB}" srcId="{9BD38AB6-457B-482E-A46E-E73488E9FDE3}" destId="{60C0BE20-C817-4DDF-9B56-A22611D961B4}" srcOrd="2" destOrd="0" parTransId="{BD23D4C7-3E13-4A4C-B87B-E99A57D31CB1}" sibTransId="{6AE740D0-5F36-4234-86B7-FA918A4D59DB}"/>
    <dgm:cxn modelId="{AC07F637-D761-449C-9CCA-6927C5AB78E6}" type="presOf" srcId="{FAB6EDF5-5F9A-4E42-9169-A97E9EDDA8D7}" destId="{91384E19-188A-44CA-AE15-60E8568BBB58}" srcOrd="0" destOrd="4" presId="urn:microsoft.com/office/officeart/2005/8/layout/hList1"/>
    <dgm:cxn modelId="{675CBE71-8ED5-4B18-A1EC-517D87E304B5}" srcId="{2B574EB2-6A9A-41E5-BB4F-A4FD228896AA}" destId="{76D43AC1-AF7B-4BFC-8CC2-6D194C7CDA04}" srcOrd="0" destOrd="0" parTransId="{9A5ECFFB-6331-4C1F-ABBD-B81D2B78D7F8}" sibTransId="{E1B66ED6-B919-4ED4-83DD-342D94AC631E}"/>
    <dgm:cxn modelId="{0067A82C-FBA4-46A1-9ABE-D51695D8CF58}" type="presOf" srcId="{DC0313C3-FCBE-4C44-B6D9-D5339B788AC5}" destId="{035DE98B-DF01-4350-AD35-F9E6088D1B4D}" srcOrd="0" destOrd="4" presId="urn:microsoft.com/office/officeart/2005/8/layout/hList1"/>
    <dgm:cxn modelId="{9C791AAD-6215-4D5D-9E14-B6B0D8F01B7A}" srcId="{F2E3834D-6877-4EAD-9662-9FEB7033EB2F}" destId="{69991DAF-C8C8-4C3B-AF20-366B12106154}" srcOrd="0" destOrd="0" parTransId="{0F1A804B-7812-420B-B75E-CE3F87A63D48}" sibTransId="{749E3A88-4E8B-4F36-A4EE-ADD1C6E057C3}"/>
    <dgm:cxn modelId="{DEA3A9E0-4BA0-4452-A42B-CE0739BFEC9E}" srcId="{ACAD0E8B-39E9-428B-AE90-13F206B7DAB9}" destId="{F2E3834D-6877-4EAD-9662-9FEB7033EB2F}" srcOrd="0" destOrd="0" parTransId="{8F44B347-AB35-4F96-9090-442C8875BCBD}" sibTransId="{3883A427-35CB-480E-8267-24AE3A87233E}"/>
    <dgm:cxn modelId="{0CC05254-AA63-44A8-AF04-CE214C9185AA}" type="presOf" srcId="{6895EC02-71AE-4855-A4E0-DFF629C81CD2}" destId="{035DE98B-DF01-4350-AD35-F9E6088D1B4D}" srcOrd="0" destOrd="3" presId="urn:microsoft.com/office/officeart/2005/8/layout/hList1"/>
    <dgm:cxn modelId="{C7F55C0C-FD5D-4538-930C-392F0AE52846}" srcId="{F2E3834D-6877-4EAD-9662-9FEB7033EB2F}" destId="{6895EC02-71AE-4855-A4E0-DFF629C81CD2}" srcOrd="3" destOrd="0" parTransId="{D7650CFA-0CDB-4B86-B281-3085454EBE2A}" sibTransId="{CF3E8263-6D95-42B2-8468-6F526CAD5AD2}"/>
    <dgm:cxn modelId="{68EF5FE4-95C9-4D4E-A5D6-E707A167CF5F}" type="presOf" srcId="{3E83DCA4-C92C-490A-ADFA-D5A118085B58}" destId="{91384E19-188A-44CA-AE15-60E8568BBB58}" srcOrd="0" destOrd="0" presId="urn:microsoft.com/office/officeart/2005/8/layout/hList1"/>
    <dgm:cxn modelId="{362408EF-0AC4-4B10-B078-24A0810FDFC3}" srcId="{ACAD0E8B-39E9-428B-AE90-13F206B7DAB9}" destId="{2B574EB2-6A9A-41E5-BB4F-A4FD228896AA}" srcOrd="2" destOrd="0" parTransId="{BBCCFAB6-4B6D-47B9-947C-F34641E85A7E}" sibTransId="{3544ED08-C55C-4DD9-8B6B-3517D0376346}"/>
    <dgm:cxn modelId="{B21DF7BC-7A75-4775-876D-CA62517076AB}" type="presOf" srcId="{ACAD0E8B-39E9-428B-AE90-13F206B7DAB9}" destId="{BCB12D2C-C196-49CB-9D85-963451F759C1}" srcOrd="0" destOrd="0" presId="urn:microsoft.com/office/officeart/2005/8/layout/hList1"/>
    <dgm:cxn modelId="{84EAA939-9717-4B1D-84DF-606E511E473D}" srcId="{2B574EB2-6A9A-41E5-BB4F-A4FD228896AA}" destId="{75FCA57E-12CC-4B0C-BA47-E9815337048E}" srcOrd="1" destOrd="0" parTransId="{F58C810F-BD16-4F5D-A4EA-94644BDF15B0}" sibTransId="{A8018D14-8E27-4449-B35F-67564A2E7D56}"/>
    <dgm:cxn modelId="{95DDDB10-A03A-4037-9477-AC783A072B5E}" type="presOf" srcId="{60C0BE20-C817-4DDF-9B56-A22611D961B4}" destId="{91384E19-188A-44CA-AE15-60E8568BBB58}" srcOrd="0" destOrd="2" presId="urn:microsoft.com/office/officeart/2005/8/layout/hList1"/>
    <dgm:cxn modelId="{E10AE3E4-29F1-4678-883F-27A7B173C2C0}" type="presOf" srcId="{75FCA57E-12CC-4B0C-BA47-E9815337048E}" destId="{C96C002C-A098-46A9-AE84-B451FF0DE91C}" srcOrd="0" destOrd="1" presId="urn:microsoft.com/office/officeart/2005/8/layout/hList1"/>
    <dgm:cxn modelId="{1D7E73A0-4D74-439C-AC5E-6DD4B7C34DEF}" type="presOf" srcId="{9CCF33F3-5DC9-4EB7-A9F2-43DC7557378C}" destId="{035DE98B-DF01-4350-AD35-F9E6088D1B4D}" srcOrd="0" destOrd="1" presId="urn:microsoft.com/office/officeart/2005/8/layout/hList1"/>
    <dgm:cxn modelId="{9AD1350F-9050-4D6C-A683-CB89A1D2B51A}" srcId="{F2E3834D-6877-4EAD-9662-9FEB7033EB2F}" destId="{EA36F25A-392A-41E2-9097-08F937BD1D1F}" srcOrd="2" destOrd="0" parTransId="{EDAB4E46-4C96-46E5-973F-B27379704420}" sibTransId="{605CD2A9-EF32-4E6B-A48B-D1F315EB46CC}"/>
    <dgm:cxn modelId="{8F5A6670-6591-4B64-8AA7-B1EF9DD2EC4B}" type="presOf" srcId="{9BD38AB6-457B-482E-A46E-E73488E9FDE3}" destId="{7004D209-0116-4C47-B10B-9C4CF340D320}" srcOrd="0" destOrd="0" presId="urn:microsoft.com/office/officeart/2005/8/layout/hList1"/>
    <dgm:cxn modelId="{99E23479-F213-4D95-9ACC-FC6D33C5607D}" type="presParOf" srcId="{BCB12D2C-C196-49CB-9D85-963451F759C1}" destId="{2CCD641F-A731-44EA-8248-E50CC1E59BEA}" srcOrd="0" destOrd="0" presId="urn:microsoft.com/office/officeart/2005/8/layout/hList1"/>
    <dgm:cxn modelId="{60B12E92-BED5-45AC-B681-44E96376D0F9}" type="presParOf" srcId="{2CCD641F-A731-44EA-8248-E50CC1E59BEA}" destId="{B23A09CF-276C-4F57-A004-B8D64D64F45B}" srcOrd="0" destOrd="0" presId="urn:microsoft.com/office/officeart/2005/8/layout/hList1"/>
    <dgm:cxn modelId="{ECCDEB6F-52E8-4A00-8B54-72720AB7D1F6}" type="presParOf" srcId="{2CCD641F-A731-44EA-8248-E50CC1E59BEA}" destId="{035DE98B-DF01-4350-AD35-F9E6088D1B4D}" srcOrd="1" destOrd="0" presId="urn:microsoft.com/office/officeart/2005/8/layout/hList1"/>
    <dgm:cxn modelId="{CB767A0C-90BF-4F79-B668-6D0AE54A86FA}" type="presParOf" srcId="{BCB12D2C-C196-49CB-9D85-963451F759C1}" destId="{CC8D2EA3-C1E9-4A72-98BB-615403634A65}" srcOrd="1" destOrd="0" presId="urn:microsoft.com/office/officeart/2005/8/layout/hList1"/>
    <dgm:cxn modelId="{16AF27CC-25AA-4DDF-883E-A9C5CB3F1038}" type="presParOf" srcId="{BCB12D2C-C196-49CB-9D85-963451F759C1}" destId="{6A2AC595-D0B6-4BAA-B50D-B260DCF61B8C}" srcOrd="2" destOrd="0" presId="urn:microsoft.com/office/officeart/2005/8/layout/hList1"/>
    <dgm:cxn modelId="{5A1F3104-9890-43C2-BAAA-B33EEB111D9A}" type="presParOf" srcId="{6A2AC595-D0B6-4BAA-B50D-B260DCF61B8C}" destId="{7004D209-0116-4C47-B10B-9C4CF340D320}" srcOrd="0" destOrd="0" presId="urn:microsoft.com/office/officeart/2005/8/layout/hList1"/>
    <dgm:cxn modelId="{0A2AE2C6-4A27-41D0-A396-E7FB81A76619}" type="presParOf" srcId="{6A2AC595-D0B6-4BAA-B50D-B260DCF61B8C}" destId="{91384E19-188A-44CA-AE15-60E8568BBB58}" srcOrd="1" destOrd="0" presId="urn:microsoft.com/office/officeart/2005/8/layout/hList1"/>
    <dgm:cxn modelId="{5C8EB418-AFE5-4F17-8949-CEFEC0F31225}" type="presParOf" srcId="{BCB12D2C-C196-49CB-9D85-963451F759C1}" destId="{38AD28D0-934C-4916-886A-B557A4198838}" srcOrd="3" destOrd="0" presId="urn:microsoft.com/office/officeart/2005/8/layout/hList1"/>
    <dgm:cxn modelId="{7C81D083-7A21-41B9-9F74-866C7BCB6B13}" type="presParOf" srcId="{BCB12D2C-C196-49CB-9D85-963451F759C1}" destId="{F897246F-DAD7-451E-8DD1-FAF8E3B170CF}" srcOrd="4" destOrd="0" presId="urn:microsoft.com/office/officeart/2005/8/layout/hList1"/>
    <dgm:cxn modelId="{9C8300D6-83F7-4620-907C-A038454D85D5}" type="presParOf" srcId="{F897246F-DAD7-451E-8DD1-FAF8E3B170CF}" destId="{4B21D7F0-058B-4D66-8244-FC7400DC5955}" srcOrd="0" destOrd="0" presId="urn:microsoft.com/office/officeart/2005/8/layout/hList1"/>
    <dgm:cxn modelId="{1F1A6695-4FDF-43B3-BA3B-820BD3C7A2EB}" type="presParOf" srcId="{F897246F-DAD7-451E-8DD1-FAF8E3B170CF}" destId="{C96C002C-A098-46A9-AE84-B451FF0DE91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FC9274-96B8-42BE-8A8C-E003DCDC4A12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AED5CA-A2A5-4043-94A1-5E4444B21150}" type="pres">
      <dgm:prSet presAssocID="{0FFC9274-96B8-42BE-8A8C-E003DCDC4A1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5D7C2AC6-4CD3-458A-9441-1C0D804463FD}" type="presOf" srcId="{0FFC9274-96B8-42BE-8A8C-E003DCDC4A12}" destId="{D4AED5CA-A2A5-4043-94A1-5E4444B2115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6068C2-E48B-4A56-8718-6B3C875CFF4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B17DBB-69C8-4039-B082-40ED7948A12C}" type="pres">
      <dgm:prSet presAssocID="{CC6068C2-E48B-4A56-8718-6B3C875CFF4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437B8CF-D39C-4CEB-9DB1-41F7EE65FB15}" type="presOf" srcId="{CC6068C2-E48B-4A56-8718-6B3C875CFF42}" destId="{99B17DBB-69C8-4039-B082-40ED7948A12C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DD9501-4F81-48D0-A7CA-CA97F93B06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7D4A6371-8EAD-4C49-A3C7-B5680662BC6F}" type="pres">
      <dgm:prSet presAssocID="{BDDD9501-4F81-48D0-A7CA-CA97F93B06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7CCF2A4-7BC2-4B87-A6F8-F4386A0C8EB1}" type="presOf" srcId="{BDDD9501-4F81-48D0-A7CA-CA97F93B0642}" destId="{7D4A6371-8EAD-4C49-A3C7-B5680662BC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1A42E8-C599-42B4-96A9-9A920C79C2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6B5542B-18F6-4F9F-964F-D824D51A7832}" type="pres">
      <dgm:prSet presAssocID="{9A1A42E8-C599-42B4-96A9-9A920C79C2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3DB7EC5-92B6-425D-989C-0214A5237FA0}" type="presOf" srcId="{9A1A42E8-C599-42B4-96A9-9A920C79C2F8}" destId="{D6B5542B-18F6-4F9F-964F-D824D51A783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25987C-FC57-4AA4-8779-B364DC01FFB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C77161-12A6-451A-A7FF-6195B02A926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Организация деятельности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1B42277-2C96-443D-ABE7-5F882E47FE2A}" type="parTrans" cxnId="{9B7A376C-57DC-4FF6-91E1-FD71605EC439}">
      <dgm:prSet/>
      <dgm:spPr/>
      <dgm:t>
        <a:bodyPr/>
        <a:lstStyle/>
        <a:p>
          <a:endParaRPr lang="ru-RU"/>
        </a:p>
      </dgm:t>
    </dgm:pt>
    <dgm:pt modelId="{7C8A102F-1764-4342-8494-AA91A634254B}" type="sibTrans" cxnId="{9B7A376C-57DC-4FF6-91E1-FD71605EC439}">
      <dgm:prSet/>
      <dgm:spPr/>
      <dgm:t>
        <a:bodyPr/>
        <a:lstStyle/>
        <a:p>
          <a:endParaRPr lang="ru-RU"/>
        </a:p>
      </dgm:t>
    </dgm:pt>
    <dgm:pt modelId="{9B1837F0-5EFE-4822-BD03-F218509B53E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индивидуальная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8DE6BB0F-2289-4D30-9017-478C4EB73CAB}" type="parTrans" cxnId="{7D59452D-6E6D-42D5-BDDA-E9ED7373BDE6}">
      <dgm:prSet/>
      <dgm:spPr/>
      <dgm:t>
        <a:bodyPr/>
        <a:lstStyle/>
        <a:p>
          <a:endParaRPr lang="ru-RU"/>
        </a:p>
      </dgm:t>
    </dgm:pt>
    <dgm:pt modelId="{46FD2D0E-3C74-410C-8B46-EA8F8C5BFFB7}" type="sibTrans" cxnId="{7D59452D-6E6D-42D5-BDDA-E9ED7373BDE6}">
      <dgm:prSet/>
      <dgm:spPr/>
      <dgm:t>
        <a:bodyPr/>
        <a:lstStyle/>
        <a:p>
          <a:endParaRPr lang="ru-RU"/>
        </a:p>
      </dgm:t>
    </dgm:pt>
    <dgm:pt modelId="{399FC9F0-D6FF-4C7A-91EA-DC60EAA0082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групповая</a:t>
          </a:r>
          <a:endParaRPr lang="ru-RU" sz="16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89BDB8F1-8CFC-4534-A086-1E7665EA2144}" type="parTrans" cxnId="{D8F744A7-8992-4089-8923-B2C176E8ADED}">
      <dgm:prSet/>
      <dgm:spPr/>
      <dgm:t>
        <a:bodyPr/>
        <a:lstStyle/>
        <a:p>
          <a:endParaRPr lang="ru-RU"/>
        </a:p>
      </dgm:t>
    </dgm:pt>
    <dgm:pt modelId="{8A90FB50-D9CF-450A-939B-9BE62F973054}" type="sibTrans" cxnId="{D8F744A7-8992-4089-8923-B2C176E8ADED}">
      <dgm:prSet/>
      <dgm:spPr/>
      <dgm:t>
        <a:bodyPr/>
        <a:lstStyle/>
        <a:p>
          <a:endParaRPr lang="ru-RU"/>
        </a:p>
      </dgm:t>
    </dgm:pt>
    <dgm:pt modelId="{32764B53-1C9A-4C96-BE4F-392BD9E7E512}" type="pres">
      <dgm:prSet presAssocID="{9F25987C-FC57-4AA4-8779-B364DC01FFB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C02BB5-2461-4F32-B409-DA8F6F479A8F}" type="pres">
      <dgm:prSet presAssocID="{EDC77161-12A6-451A-A7FF-6195B02A926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399BF-EFE0-4A4A-8DC3-5C68CF947C57}" type="pres">
      <dgm:prSet presAssocID="{7C8A102F-1764-4342-8494-AA91A634254B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61C9521-0F7C-489E-A03C-404EE108A38E}" type="pres">
      <dgm:prSet presAssocID="{7C8A102F-1764-4342-8494-AA91A634254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3F5E9B51-3D0C-427F-B39B-6B04774E6A45}" type="pres">
      <dgm:prSet presAssocID="{9B1837F0-5EFE-4822-BD03-F218509B53E3}" presName="node" presStyleLbl="node1" presStyleIdx="1" presStyleCnt="3" custScaleX="138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FC3D6-574F-4BBD-A744-5A8EE9D2844E}" type="pres">
      <dgm:prSet presAssocID="{46FD2D0E-3C74-410C-8B46-EA8F8C5BFFB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605774A-B36E-48AF-9B06-7E40B6CA8EFB}" type="pres">
      <dgm:prSet presAssocID="{46FD2D0E-3C74-410C-8B46-EA8F8C5BFFB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F0DC931-6B31-4D18-A7CD-A6DFC194D4BC}" type="pres">
      <dgm:prSet presAssocID="{399FC9F0-D6FF-4C7A-91EA-DC60EAA0082E}" presName="node" presStyleLbl="node1" presStyleIdx="2" presStyleCnt="3" custRadScaleRad="101101" custRadScaleInc="5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D9CB3-53E1-43A4-B58F-80292D25AC12}" type="pres">
      <dgm:prSet presAssocID="{8A90FB50-D9CF-450A-939B-9BE62F97305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33498278-8F7F-4BAC-9EF8-6964097E569B}" type="pres">
      <dgm:prSet presAssocID="{8A90FB50-D9CF-450A-939B-9BE62F973054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F9A1900-7D86-44AA-981A-AF845BFE32B1}" type="presOf" srcId="{7C8A102F-1764-4342-8494-AA91A634254B}" destId="{29C399BF-EFE0-4A4A-8DC3-5C68CF947C57}" srcOrd="0" destOrd="0" presId="urn:microsoft.com/office/officeart/2005/8/layout/cycle7"/>
    <dgm:cxn modelId="{EC092678-1031-4165-9030-661FFD9F82C2}" type="presOf" srcId="{46FD2D0E-3C74-410C-8B46-EA8F8C5BFFB7}" destId="{F14FC3D6-574F-4BBD-A744-5A8EE9D2844E}" srcOrd="0" destOrd="0" presId="urn:microsoft.com/office/officeart/2005/8/layout/cycle7"/>
    <dgm:cxn modelId="{3DE10A56-77C9-47D0-9746-D0F87E757EB0}" type="presOf" srcId="{399FC9F0-D6FF-4C7A-91EA-DC60EAA0082E}" destId="{FF0DC931-6B31-4D18-A7CD-A6DFC194D4BC}" srcOrd="0" destOrd="0" presId="urn:microsoft.com/office/officeart/2005/8/layout/cycle7"/>
    <dgm:cxn modelId="{F6657F47-A11A-44BB-8FC1-FF7BCF2139A9}" type="presOf" srcId="{7C8A102F-1764-4342-8494-AA91A634254B}" destId="{761C9521-0F7C-489E-A03C-404EE108A38E}" srcOrd="1" destOrd="0" presId="urn:microsoft.com/office/officeart/2005/8/layout/cycle7"/>
    <dgm:cxn modelId="{9B7A376C-57DC-4FF6-91E1-FD71605EC439}" srcId="{9F25987C-FC57-4AA4-8779-B364DC01FFB0}" destId="{EDC77161-12A6-451A-A7FF-6195B02A926E}" srcOrd="0" destOrd="0" parTransId="{21B42277-2C96-443D-ABE7-5F882E47FE2A}" sibTransId="{7C8A102F-1764-4342-8494-AA91A634254B}"/>
    <dgm:cxn modelId="{92F63DD0-3C39-4BB6-929A-408A1DDCA2AC}" type="presOf" srcId="{9F25987C-FC57-4AA4-8779-B364DC01FFB0}" destId="{32764B53-1C9A-4C96-BE4F-392BD9E7E512}" srcOrd="0" destOrd="0" presId="urn:microsoft.com/office/officeart/2005/8/layout/cycle7"/>
    <dgm:cxn modelId="{9598F17D-A84D-45B5-962E-42C738A60D8B}" type="presOf" srcId="{9B1837F0-5EFE-4822-BD03-F218509B53E3}" destId="{3F5E9B51-3D0C-427F-B39B-6B04774E6A45}" srcOrd="0" destOrd="0" presId="urn:microsoft.com/office/officeart/2005/8/layout/cycle7"/>
    <dgm:cxn modelId="{7D59452D-6E6D-42D5-BDDA-E9ED7373BDE6}" srcId="{9F25987C-FC57-4AA4-8779-B364DC01FFB0}" destId="{9B1837F0-5EFE-4822-BD03-F218509B53E3}" srcOrd="1" destOrd="0" parTransId="{8DE6BB0F-2289-4D30-9017-478C4EB73CAB}" sibTransId="{46FD2D0E-3C74-410C-8B46-EA8F8C5BFFB7}"/>
    <dgm:cxn modelId="{A725F2B8-C998-4EAB-B054-646C509BE65B}" type="presOf" srcId="{8A90FB50-D9CF-450A-939B-9BE62F973054}" destId="{3D2D9CB3-53E1-43A4-B58F-80292D25AC12}" srcOrd="0" destOrd="0" presId="urn:microsoft.com/office/officeart/2005/8/layout/cycle7"/>
    <dgm:cxn modelId="{88211FA8-52AC-4878-A2B4-613568943DE9}" type="presOf" srcId="{8A90FB50-D9CF-450A-939B-9BE62F973054}" destId="{33498278-8F7F-4BAC-9EF8-6964097E569B}" srcOrd="1" destOrd="0" presId="urn:microsoft.com/office/officeart/2005/8/layout/cycle7"/>
    <dgm:cxn modelId="{E1130BB0-8CAD-4C51-9930-2A24E28B6F2A}" type="presOf" srcId="{46FD2D0E-3C74-410C-8B46-EA8F8C5BFFB7}" destId="{2605774A-B36E-48AF-9B06-7E40B6CA8EFB}" srcOrd="1" destOrd="0" presId="urn:microsoft.com/office/officeart/2005/8/layout/cycle7"/>
    <dgm:cxn modelId="{093F04E9-FD85-480D-97E8-314DAA0C9D5F}" type="presOf" srcId="{EDC77161-12A6-451A-A7FF-6195B02A926E}" destId="{00C02BB5-2461-4F32-B409-DA8F6F479A8F}" srcOrd="0" destOrd="0" presId="urn:microsoft.com/office/officeart/2005/8/layout/cycle7"/>
    <dgm:cxn modelId="{D8F744A7-8992-4089-8923-B2C176E8ADED}" srcId="{9F25987C-FC57-4AA4-8779-B364DC01FFB0}" destId="{399FC9F0-D6FF-4C7A-91EA-DC60EAA0082E}" srcOrd="2" destOrd="0" parTransId="{89BDB8F1-8CFC-4534-A086-1E7665EA2144}" sibTransId="{8A90FB50-D9CF-450A-939B-9BE62F973054}"/>
    <dgm:cxn modelId="{EED66CFF-D54B-4099-96A4-0623ED355327}" type="presParOf" srcId="{32764B53-1C9A-4C96-BE4F-392BD9E7E512}" destId="{00C02BB5-2461-4F32-B409-DA8F6F479A8F}" srcOrd="0" destOrd="0" presId="urn:microsoft.com/office/officeart/2005/8/layout/cycle7"/>
    <dgm:cxn modelId="{29A0401A-09B8-40B0-BF34-62712BD08AD8}" type="presParOf" srcId="{32764B53-1C9A-4C96-BE4F-392BD9E7E512}" destId="{29C399BF-EFE0-4A4A-8DC3-5C68CF947C57}" srcOrd="1" destOrd="0" presId="urn:microsoft.com/office/officeart/2005/8/layout/cycle7"/>
    <dgm:cxn modelId="{C1F7B336-E169-49EC-90C9-B8248B2B58BE}" type="presParOf" srcId="{29C399BF-EFE0-4A4A-8DC3-5C68CF947C57}" destId="{761C9521-0F7C-489E-A03C-404EE108A38E}" srcOrd="0" destOrd="0" presId="urn:microsoft.com/office/officeart/2005/8/layout/cycle7"/>
    <dgm:cxn modelId="{72A0C1FC-B3D0-4B74-9608-006D130CFE4B}" type="presParOf" srcId="{32764B53-1C9A-4C96-BE4F-392BD9E7E512}" destId="{3F5E9B51-3D0C-427F-B39B-6B04774E6A45}" srcOrd="2" destOrd="0" presId="urn:microsoft.com/office/officeart/2005/8/layout/cycle7"/>
    <dgm:cxn modelId="{C4FB57A2-20EA-4794-B8D4-A5999F530EB8}" type="presParOf" srcId="{32764B53-1C9A-4C96-BE4F-392BD9E7E512}" destId="{F14FC3D6-574F-4BBD-A744-5A8EE9D2844E}" srcOrd="3" destOrd="0" presId="urn:microsoft.com/office/officeart/2005/8/layout/cycle7"/>
    <dgm:cxn modelId="{0323CC2E-ECE0-4A88-A330-04DECAC7166D}" type="presParOf" srcId="{F14FC3D6-574F-4BBD-A744-5A8EE9D2844E}" destId="{2605774A-B36E-48AF-9B06-7E40B6CA8EFB}" srcOrd="0" destOrd="0" presId="urn:microsoft.com/office/officeart/2005/8/layout/cycle7"/>
    <dgm:cxn modelId="{4DF9E2DB-A748-4E8D-8A36-E0E90E03CE62}" type="presParOf" srcId="{32764B53-1C9A-4C96-BE4F-392BD9E7E512}" destId="{FF0DC931-6B31-4D18-A7CD-A6DFC194D4BC}" srcOrd="4" destOrd="0" presId="urn:microsoft.com/office/officeart/2005/8/layout/cycle7"/>
    <dgm:cxn modelId="{3EC24609-9648-44FC-B319-DE05F58A0112}" type="presParOf" srcId="{32764B53-1C9A-4C96-BE4F-392BD9E7E512}" destId="{3D2D9CB3-53E1-43A4-B58F-80292D25AC12}" srcOrd="5" destOrd="0" presId="urn:microsoft.com/office/officeart/2005/8/layout/cycle7"/>
    <dgm:cxn modelId="{F5D39684-B6F2-40A3-A2FB-F97109C7440F}" type="presParOf" srcId="{3D2D9CB3-53E1-43A4-B58F-80292D25AC12}" destId="{33498278-8F7F-4BAC-9EF8-6964097E569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BB998B-9C19-4EA6-9CF2-4DD87B06126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E8E8F7-2F32-41CB-9CBC-AD4902EF000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Беседа с родителями «Знакомство с проектом» </a:t>
          </a:r>
          <a:endParaRPr lang="ru-RU" sz="2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9B9CE30-B675-4849-8A19-A94BDE107953}" type="parTrans" cxnId="{DDD14585-D0D7-4624-8537-1389D1E6E802}">
      <dgm:prSet/>
      <dgm:spPr/>
      <dgm:t>
        <a:bodyPr/>
        <a:lstStyle/>
        <a:p>
          <a:endParaRPr lang="ru-RU"/>
        </a:p>
      </dgm:t>
    </dgm:pt>
    <dgm:pt modelId="{8BF65219-97F2-44E4-BB4D-ABB1CF1AD17A}" type="sibTrans" cxnId="{DDD14585-D0D7-4624-8537-1389D1E6E802}">
      <dgm:prSet/>
      <dgm:spPr/>
      <dgm:t>
        <a:bodyPr/>
        <a:lstStyle/>
        <a:p>
          <a:endParaRPr lang="ru-RU"/>
        </a:p>
      </dgm:t>
    </dgm:pt>
    <dgm:pt modelId="{9A59C658-696E-4382-B410-A5F59640831D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Памятка «Как поддерживать у детей интерес к сказке</a:t>
          </a:r>
          <a:r>
            <a:rPr lang="ru-RU" dirty="0" smtClean="0"/>
            <a:t>»</a:t>
          </a:r>
          <a:endParaRPr lang="ru-RU" dirty="0"/>
        </a:p>
      </dgm:t>
    </dgm:pt>
    <dgm:pt modelId="{96712CDE-052A-4B53-BB0A-C4A8BF2BA56B}" type="parTrans" cxnId="{5359D800-FA6C-4492-92F5-1E68F4E83D42}">
      <dgm:prSet/>
      <dgm:spPr/>
      <dgm:t>
        <a:bodyPr/>
        <a:lstStyle/>
        <a:p>
          <a:endParaRPr lang="ru-RU"/>
        </a:p>
      </dgm:t>
    </dgm:pt>
    <dgm:pt modelId="{C6AB1415-310E-4A18-8A03-0249638CC6F9}" type="sibTrans" cxnId="{5359D800-FA6C-4492-92F5-1E68F4E83D42}">
      <dgm:prSet/>
      <dgm:spPr/>
      <dgm:t>
        <a:bodyPr/>
        <a:lstStyle/>
        <a:p>
          <a:endParaRPr lang="ru-RU"/>
        </a:p>
      </dgm:t>
    </dgm:pt>
    <dgm:pt modelId="{7FB0D984-A47A-4A1D-9158-CEE702C38589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Помощь в изготовлении костюмов для спектакля «Теремок»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733947B-C448-4460-8C04-5E751425EBB4}" type="parTrans" cxnId="{536F6C40-BF2E-4B26-80A2-7272904A3A15}">
      <dgm:prSet/>
      <dgm:spPr/>
      <dgm:t>
        <a:bodyPr/>
        <a:lstStyle/>
        <a:p>
          <a:endParaRPr lang="ru-RU"/>
        </a:p>
      </dgm:t>
    </dgm:pt>
    <dgm:pt modelId="{A4F3D76B-F68E-4186-99C5-B38414C50A9F}" type="sibTrans" cxnId="{536F6C40-BF2E-4B26-80A2-7272904A3A15}">
      <dgm:prSet/>
      <dgm:spPr/>
      <dgm:t>
        <a:bodyPr/>
        <a:lstStyle/>
        <a:p>
          <a:endParaRPr lang="ru-RU"/>
        </a:p>
      </dgm:t>
    </dgm:pt>
    <dgm:pt modelId="{98BACFF8-6384-4D5D-AEAD-367B78D4D106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Придумывание сказок вместе с детьми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89AD1B2-2300-4632-9602-99E764AE0471}" type="parTrans" cxnId="{C6CCB701-8AD0-4185-B8D0-683AC66766E0}">
      <dgm:prSet/>
      <dgm:spPr/>
      <dgm:t>
        <a:bodyPr/>
        <a:lstStyle/>
        <a:p>
          <a:endParaRPr lang="ru-RU"/>
        </a:p>
      </dgm:t>
    </dgm:pt>
    <dgm:pt modelId="{FBB7004E-BBC0-4972-8132-9E63F0CD6EAB}" type="sibTrans" cxnId="{C6CCB701-8AD0-4185-B8D0-683AC66766E0}">
      <dgm:prSet/>
      <dgm:spPr/>
      <dgm:t>
        <a:bodyPr/>
        <a:lstStyle/>
        <a:p>
          <a:endParaRPr lang="ru-RU"/>
        </a:p>
      </dgm:t>
    </dgm:pt>
    <dgm:pt modelId="{7DF4BDA8-7429-4DC9-AAA1-0FC65A3C2A1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Консультация «Какие игровые приемы со сказкой можно использовать в работе с детьми»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83B48583-C1B6-4398-8555-A0CDBD2482A3}" type="parTrans" cxnId="{CD38D331-9722-4CB8-9F1D-E8ECA1D0539C}">
      <dgm:prSet/>
      <dgm:spPr/>
      <dgm:t>
        <a:bodyPr/>
        <a:lstStyle/>
        <a:p>
          <a:endParaRPr lang="ru-RU"/>
        </a:p>
      </dgm:t>
    </dgm:pt>
    <dgm:pt modelId="{B80CFD1A-9F44-4FCC-9640-E2EE26B6A6A1}" type="sibTrans" cxnId="{CD38D331-9722-4CB8-9F1D-E8ECA1D0539C}">
      <dgm:prSet/>
      <dgm:spPr/>
      <dgm:t>
        <a:bodyPr/>
        <a:lstStyle/>
        <a:p>
          <a:endParaRPr lang="ru-RU"/>
        </a:p>
      </dgm:t>
    </dgm:pt>
    <dgm:pt modelId="{E077A70C-50AF-4FB3-B219-7F970CDC59F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Анкетирование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F566745-E0D4-46FC-8DB4-C8956FA61B2E}" type="parTrans" cxnId="{33E425B0-B71C-494B-81E2-CA5D98A2CD97}">
      <dgm:prSet/>
      <dgm:spPr/>
      <dgm:t>
        <a:bodyPr/>
        <a:lstStyle/>
        <a:p>
          <a:endParaRPr lang="ru-RU"/>
        </a:p>
      </dgm:t>
    </dgm:pt>
    <dgm:pt modelId="{C3768CCC-1EAD-4A65-A23D-204DD62AE6AD}" type="sibTrans" cxnId="{33E425B0-B71C-494B-81E2-CA5D98A2CD97}">
      <dgm:prSet/>
      <dgm:spPr/>
      <dgm:t>
        <a:bodyPr/>
        <a:lstStyle/>
        <a:p>
          <a:endParaRPr lang="ru-RU"/>
        </a:p>
      </dgm:t>
    </dgm:pt>
    <dgm:pt modelId="{42A3DE16-8A66-4A3A-A734-BFB612773BB4}" type="pres">
      <dgm:prSet presAssocID="{9ABB998B-9C19-4EA6-9CF2-4DD87B06126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89FDDC-972B-4C40-A65C-B8376107B2BC}" type="pres">
      <dgm:prSet presAssocID="{24E8E8F7-2F32-41CB-9CBC-AD4902EF0009}" presName="node" presStyleLbl="node1" presStyleIdx="0" presStyleCnt="6" custScaleX="79998" custScaleY="69489" custLinFactNeighborX="-27036" custLinFactNeighborY="9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91EC4-4E77-4009-855E-21BED379C5E3}" type="pres">
      <dgm:prSet presAssocID="{8BF65219-97F2-44E4-BB4D-ABB1CF1AD17A}" presName="sibTrans" presStyleCnt="0"/>
      <dgm:spPr/>
    </dgm:pt>
    <dgm:pt modelId="{56A80A9F-E034-4048-87B4-AB2F11D30C78}" type="pres">
      <dgm:prSet presAssocID="{E077A70C-50AF-4FB3-B219-7F970CDC59F2}" presName="node" presStyleLbl="node1" presStyleIdx="1" presStyleCnt="6" custScaleX="62229" custScaleY="62617" custLinFactNeighborX="28744" custLinFactNeighborY="2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9D1FF-5FD2-45A5-9D07-6A14E062C175}" type="pres">
      <dgm:prSet presAssocID="{C3768CCC-1EAD-4A65-A23D-204DD62AE6AD}" presName="sibTrans" presStyleCnt="0"/>
      <dgm:spPr/>
    </dgm:pt>
    <dgm:pt modelId="{235A6DD3-35C2-4D2A-BF3B-CB23864A0481}" type="pres">
      <dgm:prSet presAssocID="{7DF4BDA8-7429-4DC9-AAA1-0FC65A3C2A16}" presName="node" presStyleLbl="node1" presStyleIdx="2" presStyleCnt="6" custScaleX="89510" custScaleY="70645" custLinFactNeighborX="-24561" custLinFactNeighborY="-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A05A8-276D-4BF1-8EC7-EE8470EF5226}" type="pres">
      <dgm:prSet presAssocID="{B80CFD1A-9F44-4FCC-9640-E2EE26B6A6A1}" presName="sibTrans" presStyleCnt="0"/>
      <dgm:spPr/>
    </dgm:pt>
    <dgm:pt modelId="{44991F79-0BBF-46F3-A128-C66186DFE414}" type="pres">
      <dgm:prSet presAssocID="{9A59C658-696E-4382-B410-A5F59640831D}" presName="node" presStyleLbl="node1" presStyleIdx="3" presStyleCnt="6" custScaleX="78167" custScaleY="80071" custLinFactNeighborX="28933" custLinFactNeighborY="3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6CFA5-19D8-403E-BBF4-F10BB0663D5E}" type="pres">
      <dgm:prSet presAssocID="{C6AB1415-310E-4A18-8A03-0249638CC6F9}" presName="sibTrans" presStyleCnt="0"/>
      <dgm:spPr/>
    </dgm:pt>
    <dgm:pt modelId="{C1B89180-8AA9-4743-A4FE-81BB11670D57}" type="pres">
      <dgm:prSet presAssocID="{7FB0D984-A47A-4A1D-9158-CEE702C38589}" presName="node" presStyleLbl="node1" presStyleIdx="4" presStyleCnt="6" custScaleX="81951" custScaleY="91784" custLinFactNeighborX="-21236" custLinFactNeighborY="-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876B1-D58A-4F7C-A681-5C70D3B1B15C}" type="pres">
      <dgm:prSet presAssocID="{A4F3D76B-F68E-4186-99C5-B38414C50A9F}" presName="sibTrans" presStyleCnt="0"/>
      <dgm:spPr/>
    </dgm:pt>
    <dgm:pt modelId="{BB0DCBE1-35CA-4802-8185-1B2BE8201C2A}" type="pres">
      <dgm:prSet presAssocID="{98BACFF8-6384-4D5D-AEAD-367B78D4D106}" presName="node" presStyleLbl="node1" presStyleIdx="5" presStyleCnt="6" custScaleX="83682" custScaleY="89963" custLinFactNeighborX="4491" custLinFactNeighborY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E425B0-B71C-494B-81E2-CA5D98A2CD97}" srcId="{9ABB998B-9C19-4EA6-9CF2-4DD87B06126E}" destId="{E077A70C-50AF-4FB3-B219-7F970CDC59F2}" srcOrd="1" destOrd="0" parTransId="{6F566745-E0D4-46FC-8DB4-C8956FA61B2E}" sibTransId="{C3768CCC-1EAD-4A65-A23D-204DD62AE6AD}"/>
    <dgm:cxn modelId="{89D56B78-61EF-4B0B-B779-803837077F28}" type="presOf" srcId="{9ABB998B-9C19-4EA6-9CF2-4DD87B06126E}" destId="{42A3DE16-8A66-4A3A-A734-BFB612773BB4}" srcOrd="0" destOrd="0" presId="urn:microsoft.com/office/officeart/2005/8/layout/default"/>
    <dgm:cxn modelId="{EAF36BD9-D3CE-4A4A-BF23-09A02E36F5C2}" type="presOf" srcId="{E077A70C-50AF-4FB3-B219-7F970CDC59F2}" destId="{56A80A9F-E034-4048-87B4-AB2F11D30C78}" srcOrd="0" destOrd="0" presId="urn:microsoft.com/office/officeart/2005/8/layout/default"/>
    <dgm:cxn modelId="{DDD14585-D0D7-4624-8537-1389D1E6E802}" srcId="{9ABB998B-9C19-4EA6-9CF2-4DD87B06126E}" destId="{24E8E8F7-2F32-41CB-9CBC-AD4902EF0009}" srcOrd="0" destOrd="0" parTransId="{39B9CE30-B675-4849-8A19-A94BDE107953}" sibTransId="{8BF65219-97F2-44E4-BB4D-ABB1CF1AD17A}"/>
    <dgm:cxn modelId="{536F6C40-BF2E-4B26-80A2-7272904A3A15}" srcId="{9ABB998B-9C19-4EA6-9CF2-4DD87B06126E}" destId="{7FB0D984-A47A-4A1D-9158-CEE702C38589}" srcOrd="4" destOrd="0" parTransId="{D733947B-C448-4460-8C04-5E751425EBB4}" sibTransId="{A4F3D76B-F68E-4186-99C5-B38414C50A9F}"/>
    <dgm:cxn modelId="{CD38D331-9722-4CB8-9F1D-E8ECA1D0539C}" srcId="{9ABB998B-9C19-4EA6-9CF2-4DD87B06126E}" destId="{7DF4BDA8-7429-4DC9-AAA1-0FC65A3C2A16}" srcOrd="2" destOrd="0" parTransId="{83B48583-C1B6-4398-8555-A0CDBD2482A3}" sibTransId="{B80CFD1A-9F44-4FCC-9640-E2EE26B6A6A1}"/>
    <dgm:cxn modelId="{9C04BF7F-88D9-4D0C-BD79-9AE7E31DCAFC}" type="presOf" srcId="{98BACFF8-6384-4D5D-AEAD-367B78D4D106}" destId="{BB0DCBE1-35CA-4802-8185-1B2BE8201C2A}" srcOrd="0" destOrd="0" presId="urn:microsoft.com/office/officeart/2005/8/layout/default"/>
    <dgm:cxn modelId="{03DB04FD-2FA0-42ED-9F07-078CCB7E51EA}" type="presOf" srcId="{9A59C658-696E-4382-B410-A5F59640831D}" destId="{44991F79-0BBF-46F3-A128-C66186DFE414}" srcOrd="0" destOrd="0" presId="urn:microsoft.com/office/officeart/2005/8/layout/default"/>
    <dgm:cxn modelId="{C6CCB701-8AD0-4185-B8D0-683AC66766E0}" srcId="{9ABB998B-9C19-4EA6-9CF2-4DD87B06126E}" destId="{98BACFF8-6384-4D5D-AEAD-367B78D4D106}" srcOrd="5" destOrd="0" parTransId="{389AD1B2-2300-4632-9602-99E764AE0471}" sibTransId="{FBB7004E-BBC0-4972-8132-9E63F0CD6EAB}"/>
    <dgm:cxn modelId="{8253295D-BF62-42E7-8BF9-C697201912F1}" type="presOf" srcId="{7FB0D984-A47A-4A1D-9158-CEE702C38589}" destId="{C1B89180-8AA9-4743-A4FE-81BB11670D57}" srcOrd="0" destOrd="0" presId="urn:microsoft.com/office/officeart/2005/8/layout/default"/>
    <dgm:cxn modelId="{5359D800-FA6C-4492-92F5-1E68F4E83D42}" srcId="{9ABB998B-9C19-4EA6-9CF2-4DD87B06126E}" destId="{9A59C658-696E-4382-B410-A5F59640831D}" srcOrd="3" destOrd="0" parTransId="{96712CDE-052A-4B53-BB0A-C4A8BF2BA56B}" sibTransId="{C6AB1415-310E-4A18-8A03-0249638CC6F9}"/>
    <dgm:cxn modelId="{BE075619-C8E5-4288-8297-78B52F84A5F2}" type="presOf" srcId="{24E8E8F7-2F32-41CB-9CBC-AD4902EF0009}" destId="{2C89FDDC-972B-4C40-A65C-B8376107B2BC}" srcOrd="0" destOrd="0" presId="urn:microsoft.com/office/officeart/2005/8/layout/default"/>
    <dgm:cxn modelId="{AEBD1B55-37CD-4FDD-92EE-4368CBBB3812}" type="presOf" srcId="{7DF4BDA8-7429-4DC9-AAA1-0FC65A3C2A16}" destId="{235A6DD3-35C2-4D2A-BF3B-CB23864A0481}" srcOrd="0" destOrd="0" presId="urn:microsoft.com/office/officeart/2005/8/layout/default"/>
    <dgm:cxn modelId="{F53FE679-2B02-443B-86FC-5BC445A433AF}" type="presParOf" srcId="{42A3DE16-8A66-4A3A-A734-BFB612773BB4}" destId="{2C89FDDC-972B-4C40-A65C-B8376107B2BC}" srcOrd="0" destOrd="0" presId="urn:microsoft.com/office/officeart/2005/8/layout/default"/>
    <dgm:cxn modelId="{3C15BB95-7992-49EB-B4B9-E1B0D16A435C}" type="presParOf" srcId="{42A3DE16-8A66-4A3A-A734-BFB612773BB4}" destId="{07891EC4-4E77-4009-855E-21BED379C5E3}" srcOrd="1" destOrd="0" presId="urn:microsoft.com/office/officeart/2005/8/layout/default"/>
    <dgm:cxn modelId="{ACD4F684-1606-43AA-B3DE-2C2B9F73DE9D}" type="presParOf" srcId="{42A3DE16-8A66-4A3A-A734-BFB612773BB4}" destId="{56A80A9F-E034-4048-87B4-AB2F11D30C78}" srcOrd="2" destOrd="0" presId="urn:microsoft.com/office/officeart/2005/8/layout/default"/>
    <dgm:cxn modelId="{DCA9E4CB-D593-45B8-8989-A888661501C9}" type="presParOf" srcId="{42A3DE16-8A66-4A3A-A734-BFB612773BB4}" destId="{8899D1FF-5FD2-45A5-9D07-6A14E062C175}" srcOrd="3" destOrd="0" presId="urn:microsoft.com/office/officeart/2005/8/layout/default"/>
    <dgm:cxn modelId="{07868F6C-84D5-4CC9-90C7-65FB88D5F50D}" type="presParOf" srcId="{42A3DE16-8A66-4A3A-A734-BFB612773BB4}" destId="{235A6DD3-35C2-4D2A-BF3B-CB23864A0481}" srcOrd="4" destOrd="0" presId="urn:microsoft.com/office/officeart/2005/8/layout/default"/>
    <dgm:cxn modelId="{525238B4-EDC3-48B6-A6B9-D7B3F19643AE}" type="presParOf" srcId="{42A3DE16-8A66-4A3A-A734-BFB612773BB4}" destId="{1EBA05A8-276D-4BF1-8EC7-EE8470EF5226}" srcOrd="5" destOrd="0" presId="urn:microsoft.com/office/officeart/2005/8/layout/default"/>
    <dgm:cxn modelId="{349E38C6-68B7-4A82-B44D-6F4AF8658F59}" type="presParOf" srcId="{42A3DE16-8A66-4A3A-A734-BFB612773BB4}" destId="{44991F79-0BBF-46F3-A128-C66186DFE414}" srcOrd="6" destOrd="0" presId="urn:microsoft.com/office/officeart/2005/8/layout/default"/>
    <dgm:cxn modelId="{A32E5A1F-8E30-43D2-AA6A-FF8588B3522A}" type="presParOf" srcId="{42A3DE16-8A66-4A3A-A734-BFB612773BB4}" destId="{6466CFA5-19D8-403E-BBF4-F10BB0663D5E}" srcOrd="7" destOrd="0" presId="urn:microsoft.com/office/officeart/2005/8/layout/default"/>
    <dgm:cxn modelId="{1D19EAC3-1291-4941-B22D-052E580AD0B4}" type="presParOf" srcId="{42A3DE16-8A66-4A3A-A734-BFB612773BB4}" destId="{C1B89180-8AA9-4743-A4FE-81BB11670D57}" srcOrd="8" destOrd="0" presId="urn:microsoft.com/office/officeart/2005/8/layout/default"/>
    <dgm:cxn modelId="{B85A725E-0BDC-4FFA-805F-F8A0BE231543}" type="presParOf" srcId="{42A3DE16-8A66-4A3A-A734-BFB612773BB4}" destId="{DA7876B1-D58A-4F7C-A681-5C70D3B1B15C}" srcOrd="9" destOrd="0" presId="urn:microsoft.com/office/officeart/2005/8/layout/default"/>
    <dgm:cxn modelId="{24088EC0-A38A-4873-A7A4-239BB4F5948F}" type="presParOf" srcId="{42A3DE16-8A66-4A3A-A734-BFB612773BB4}" destId="{BB0DCBE1-35CA-4802-8185-1B2BE8201C2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80ACE-06C5-4663-97E3-DF28FE09BEB3}">
      <dsp:nvSpPr>
        <dsp:cNvPr id="0" name=""/>
        <dsp:cNvSpPr/>
      </dsp:nvSpPr>
      <dsp:spPr>
        <a:xfrm>
          <a:off x="0" y="502004"/>
          <a:ext cx="3165131" cy="189907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Участники проекта;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дети старшей   группы, родители, воспитатель.</a:t>
          </a:r>
          <a:endParaRPr lang="ru-RU" sz="1800" b="1" kern="1200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0" y="502004"/>
        <a:ext cx="3165131" cy="1899079"/>
      </dsp:txXfrm>
    </dsp:sp>
    <dsp:sp modelId="{83C15456-B78A-4B41-8928-87818CA585C2}">
      <dsp:nvSpPr>
        <dsp:cNvPr id="0" name=""/>
        <dsp:cNvSpPr/>
      </dsp:nvSpPr>
      <dsp:spPr>
        <a:xfrm>
          <a:off x="3456375" y="504055"/>
          <a:ext cx="3165131" cy="1899079"/>
        </a:xfrm>
        <a:prstGeom prst="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Тип проекта: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 информационно-творческий , групповой, краткосрочный</a:t>
          </a:r>
          <a:endParaRPr lang="ru-RU" sz="1800" b="1" kern="1200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3456375" y="504055"/>
        <a:ext cx="3165131" cy="1899079"/>
      </dsp:txXfrm>
    </dsp:sp>
    <dsp:sp modelId="{7F857DBA-A685-4F9F-99B3-DD6963CF795A}">
      <dsp:nvSpPr>
        <dsp:cNvPr id="0" name=""/>
        <dsp:cNvSpPr/>
      </dsp:nvSpPr>
      <dsp:spPr>
        <a:xfrm>
          <a:off x="159068" y="2558150"/>
          <a:ext cx="3165131" cy="1899079"/>
        </a:xfrm>
        <a:prstGeom prst="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Продолжительность: 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1 месяц.</a:t>
          </a:r>
          <a:endParaRPr lang="ru-RU" sz="1800" b="1" kern="1200" cap="all" spc="0" dirty="0">
            <a:ln/>
            <a:solidFill>
              <a:schemeClr val="accent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159068" y="2558150"/>
        <a:ext cx="3165131" cy="1899079"/>
      </dsp:txXfrm>
    </dsp:sp>
    <dsp:sp modelId="{76970EC4-66CD-47AB-9DC2-746B784F86AF}">
      <dsp:nvSpPr>
        <dsp:cNvPr id="0" name=""/>
        <dsp:cNvSpPr/>
      </dsp:nvSpPr>
      <dsp:spPr>
        <a:xfrm>
          <a:off x="3482456" y="2646476"/>
          <a:ext cx="3165131" cy="1899079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Цели: </a:t>
          </a:r>
          <a:b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</a:b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- развитие устойчивого интереса к сказке как к произведению искусства; </a:t>
          </a:r>
          <a:b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</a:b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- раскрытие ценности совместного творчества детей и их родителей.</a:t>
          </a:r>
          <a:endParaRPr lang="ru-RU" sz="1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482456" y="2646476"/>
        <a:ext cx="3165131" cy="1899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A09CF-276C-4F57-A004-B8D64D64F45B}">
      <dsp:nvSpPr>
        <dsp:cNvPr id="0" name=""/>
        <dsp:cNvSpPr/>
      </dsp:nvSpPr>
      <dsp:spPr>
        <a:xfrm>
          <a:off x="25316" y="148375"/>
          <a:ext cx="2241485" cy="58940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</a:t>
          </a:r>
          <a:r>
            <a:rPr lang="en-US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I</a:t>
          </a: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этап-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подготовительный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5316" y="148375"/>
        <a:ext cx="2241485" cy="589402"/>
      </dsp:txXfrm>
    </dsp:sp>
    <dsp:sp modelId="{035DE98B-DF01-4350-AD35-F9E6088D1B4D}">
      <dsp:nvSpPr>
        <dsp:cNvPr id="0" name=""/>
        <dsp:cNvSpPr/>
      </dsp:nvSpPr>
      <dsp:spPr>
        <a:xfrm>
          <a:off x="4919" y="739799"/>
          <a:ext cx="2241485" cy="3934339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1.Определение темы (проблемы проекта). 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2Постановка цели, задач.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3. Обсуждение проекта с родителями.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4.Сбор информации, литературы, дополнительного материала.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5.Составление перспективного плана работы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4919" y="739799"/>
        <a:ext cx="2241485" cy="3934339"/>
      </dsp:txXfrm>
    </dsp:sp>
    <dsp:sp modelId="{7004D209-0116-4C47-B10B-9C4CF340D320}">
      <dsp:nvSpPr>
        <dsp:cNvPr id="0" name=""/>
        <dsp:cNvSpPr/>
      </dsp:nvSpPr>
      <dsp:spPr>
        <a:xfrm>
          <a:off x="2529617" y="112679"/>
          <a:ext cx="2241485" cy="725613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II </a:t>
          </a: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этап-исследовательский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529617" y="112679"/>
        <a:ext cx="2241485" cy="725613"/>
      </dsp:txXfrm>
    </dsp:sp>
    <dsp:sp modelId="{91384E19-188A-44CA-AE15-60E8568BBB58}">
      <dsp:nvSpPr>
        <dsp:cNvPr id="0" name=""/>
        <dsp:cNvSpPr/>
      </dsp:nvSpPr>
      <dsp:spPr>
        <a:xfrm>
          <a:off x="5202622" y="814877"/>
          <a:ext cx="2097470" cy="373160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1. Театрализация сказки «Теремок».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2. Развлечение «Путешествие в сказку»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3. Сочинение сказок, оформление альбома </a:t>
          </a: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«мои Любимые сказки»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4. Организация выставки рисунков «По дорогам сказок»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5.Обобщение результатов работы.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5202622" y="814877"/>
        <a:ext cx="2097470" cy="3731602"/>
      </dsp:txXfrm>
    </dsp:sp>
    <dsp:sp modelId="{4B21D7F0-058B-4D66-8244-FC7400DC5955}">
      <dsp:nvSpPr>
        <dsp:cNvPr id="0" name=""/>
        <dsp:cNvSpPr/>
      </dsp:nvSpPr>
      <dsp:spPr>
        <a:xfrm>
          <a:off x="5118790" y="184124"/>
          <a:ext cx="2241485" cy="58940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Iii </a:t>
          </a: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этап-заключительный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5118790" y="184124"/>
        <a:ext cx="2241485" cy="589402"/>
      </dsp:txXfrm>
    </dsp:sp>
    <dsp:sp modelId="{C96C002C-A098-46A9-AE84-B451FF0DE91C}">
      <dsp:nvSpPr>
        <dsp:cNvPr id="0" name=""/>
        <dsp:cNvSpPr/>
      </dsp:nvSpPr>
      <dsp:spPr>
        <a:xfrm>
          <a:off x="2526389" y="797427"/>
          <a:ext cx="2248053" cy="379943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1.Работа по плану с детьми, родителями.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2.Выполнение проекта</a:t>
          </a: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526389" y="797427"/>
        <a:ext cx="2248053" cy="3799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02BB5-2461-4F32-B409-DA8F6F479A8F}">
      <dsp:nvSpPr>
        <dsp:cNvPr id="0" name=""/>
        <dsp:cNvSpPr/>
      </dsp:nvSpPr>
      <dsp:spPr>
        <a:xfrm>
          <a:off x="2321686" y="722"/>
          <a:ext cx="1649523" cy="82476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Организация деятельности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345842" y="24878"/>
        <a:ext cx="1601211" cy="776449"/>
      </dsp:txXfrm>
    </dsp:sp>
    <dsp:sp modelId="{29C399BF-EFE0-4A4A-8DC3-5C68CF947C57}">
      <dsp:nvSpPr>
        <dsp:cNvPr id="0" name=""/>
        <dsp:cNvSpPr/>
      </dsp:nvSpPr>
      <dsp:spPr>
        <a:xfrm rot="3600000">
          <a:off x="3501921" y="1447768"/>
          <a:ext cx="650444" cy="28866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588521" y="1505501"/>
        <a:ext cx="477244" cy="173200"/>
      </dsp:txXfrm>
    </dsp:sp>
    <dsp:sp modelId="{3F5E9B51-3D0C-427F-B39B-6B04774E6A45}">
      <dsp:nvSpPr>
        <dsp:cNvPr id="0" name=""/>
        <dsp:cNvSpPr/>
      </dsp:nvSpPr>
      <dsp:spPr>
        <a:xfrm>
          <a:off x="3364966" y="2358720"/>
          <a:ext cx="2285745" cy="82476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индивидуальная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389122" y="2382876"/>
        <a:ext cx="2237433" cy="776449"/>
      </dsp:txXfrm>
    </dsp:sp>
    <dsp:sp modelId="{F14FC3D6-574F-4BBD-A744-5A8EE9D2844E}">
      <dsp:nvSpPr>
        <dsp:cNvPr id="0" name=""/>
        <dsp:cNvSpPr/>
      </dsp:nvSpPr>
      <dsp:spPr>
        <a:xfrm rot="10886905">
          <a:off x="2633345" y="2587594"/>
          <a:ext cx="650444" cy="28866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719945" y="2645327"/>
        <a:ext cx="477244" cy="173200"/>
      </dsp:txXfrm>
    </dsp:sp>
    <dsp:sp modelId="{FF0DC931-6B31-4D18-A7CD-A6DFC194D4BC}">
      <dsp:nvSpPr>
        <dsp:cNvPr id="0" name=""/>
        <dsp:cNvSpPr/>
      </dsp:nvSpPr>
      <dsp:spPr>
        <a:xfrm>
          <a:off x="902646" y="2288416"/>
          <a:ext cx="1649523" cy="82476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групповая</a:t>
          </a:r>
          <a:endParaRPr lang="ru-RU" sz="1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926802" y="2312572"/>
        <a:ext cx="1601211" cy="776449"/>
      </dsp:txXfrm>
    </dsp:sp>
    <dsp:sp modelId="{3D2D9CB3-53E1-43A4-B58F-80292D25AC12}">
      <dsp:nvSpPr>
        <dsp:cNvPr id="0" name=""/>
        <dsp:cNvSpPr/>
      </dsp:nvSpPr>
      <dsp:spPr>
        <a:xfrm rot="18108661">
          <a:off x="2111705" y="1412617"/>
          <a:ext cx="650444" cy="28866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198305" y="1470350"/>
        <a:ext cx="477244" cy="173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9FDDC-972B-4C40-A65C-B8376107B2BC}">
      <dsp:nvSpPr>
        <dsp:cNvPr id="0" name=""/>
        <dsp:cNvSpPr/>
      </dsp:nvSpPr>
      <dsp:spPr>
        <a:xfrm>
          <a:off x="202674" y="195173"/>
          <a:ext cx="2746811" cy="1431584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Беседа с родителями «Знакомство с проектом» </a:t>
          </a:r>
          <a:endParaRPr lang="ru-RU" sz="2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202674" y="195173"/>
        <a:ext cx="2746811" cy="1431584"/>
      </dsp:txXfrm>
    </dsp:sp>
    <dsp:sp modelId="{56A80A9F-E034-4048-87B4-AB2F11D30C78}">
      <dsp:nvSpPr>
        <dsp:cNvPr id="0" name=""/>
        <dsp:cNvSpPr/>
      </dsp:nvSpPr>
      <dsp:spPr>
        <a:xfrm>
          <a:off x="5208108" y="130299"/>
          <a:ext cx="2136695" cy="129001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Анкетирование</a:t>
          </a:r>
          <a:endParaRPr lang="ru-RU" sz="1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5208108" y="130299"/>
        <a:ext cx="2136695" cy="1290010"/>
      </dsp:txXfrm>
    </dsp:sp>
    <dsp:sp modelId="{235A6DD3-35C2-4D2A-BF3B-CB23864A0481}">
      <dsp:nvSpPr>
        <dsp:cNvPr id="0" name=""/>
        <dsp:cNvSpPr/>
      </dsp:nvSpPr>
      <dsp:spPr>
        <a:xfrm>
          <a:off x="0" y="1848609"/>
          <a:ext cx="3073415" cy="14554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Консультация «Какие игровые приемы со сказкой можно использовать в работе с детьми»</a:t>
          </a:r>
          <a:endParaRPr lang="ru-RU" sz="1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0" y="1848609"/>
        <a:ext cx="3073415" cy="1455400"/>
      </dsp:txXfrm>
    </dsp:sp>
    <dsp:sp modelId="{44991F79-0BBF-46F3-A128-C66186DFE414}">
      <dsp:nvSpPr>
        <dsp:cNvPr id="0" name=""/>
        <dsp:cNvSpPr/>
      </dsp:nvSpPr>
      <dsp:spPr>
        <a:xfrm>
          <a:off x="4804889" y="1848239"/>
          <a:ext cx="2683942" cy="164959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Памятка «Как поддерживать у детей интерес к сказке</a:t>
          </a:r>
          <a:r>
            <a:rPr lang="ru-RU" sz="1800" kern="1200" dirty="0" smtClean="0"/>
            <a:t>»</a:t>
          </a:r>
          <a:endParaRPr lang="ru-RU" sz="1800" kern="1200" dirty="0"/>
        </a:p>
      </dsp:txBody>
      <dsp:txXfrm>
        <a:off x="4804889" y="1848239"/>
        <a:ext cx="2683942" cy="1649590"/>
      </dsp:txXfrm>
    </dsp:sp>
    <dsp:sp modelId="{C1B89180-8AA9-4743-A4FE-81BB11670D57}">
      <dsp:nvSpPr>
        <dsp:cNvPr id="0" name=""/>
        <dsp:cNvSpPr/>
      </dsp:nvSpPr>
      <dsp:spPr>
        <a:xfrm>
          <a:off x="0" y="3756640"/>
          <a:ext cx="2813869" cy="18908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Помощь в изготовлении костюмов для спектакля «Теремок»</a:t>
          </a:r>
          <a:endParaRPr lang="ru-RU" sz="1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0" y="3756640"/>
        <a:ext cx="2813869" cy="1890897"/>
      </dsp:txXfrm>
    </dsp:sp>
    <dsp:sp modelId="{BB0DCBE1-35CA-4802-8185-1B2BE8201C2A}">
      <dsp:nvSpPr>
        <dsp:cNvPr id="0" name=""/>
        <dsp:cNvSpPr/>
      </dsp:nvSpPr>
      <dsp:spPr>
        <a:xfrm>
          <a:off x="4040581" y="3788274"/>
          <a:ext cx="2873305" cy="1853381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Придумывание сказок вместе с детьми</a:t>
          </a:r>
          <a:endParaRPr lang="ru-RU" sz="1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4040581" y="3788274"/>
        <a:ext cx="2873305" cy="1853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942AD-430D-4EAA-ACDD-4645136645C3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5F418-7232-439C-86FF-76EEC1D1FBF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72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F418-7232-439C-86FF-76EEC1D1FBF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51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F418-7232-439C-86FF-76EEC1D1FBFD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70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42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83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2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3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49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87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231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95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08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88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19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2CF52-63BD-4F32-8188-E6A6B9BFB4C2}" type="datetimeFigureOut">
              <a:rPr lang="ru-RU" smtClean="0"/>
              <a:t>08.06.2016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62001-D845-4105-A12A-97AFADABFD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83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26" Type="http://schemas.openxmlformats.org/officeDocument/2006/relationships/diagramColors" Target="../diagrams/colors8.xml"/><Relationship Id="rId3" Type="http://schemas.openxmlformats.org/officeDocument/2006/relationships/diagramLayout" Target="../diagrams/layout4.xml"/><Relationship Id="rId21" Type="http://schemas.openxmlformats.org/officeDocument/2006/relationships/diagramColors" Target="../diagrams/colors7.xml"/><Relationship Id="rId7" Type="http://schemas.openxmlformats.org/officeDocument/2006/relationships/diagramData" Target="../diagrams/data5.xml"/><Relationship Id="rId12" Type="http://schemas.openxmlformats.org/officeDocument/2006/relationships/image" Target="../media/image3.jpg"/><Relationship Id="rId17" Type="http://schemas.microsoft.com/office/2007/relationships/diagramDrawing" Target="../diagrams/drawing6.xml"/><Relationship Id="rId25" Type="http://schemas.openxmlformats.org/officeDocument/2006/relationships/diagramQuickStyle" Target="../diagrams/quickStyle8.xml"/><Relationship Id="rId2" Type="http://schemas.openxmlformats.org/officeDocument/2006/relationships/diagramData" Target="../diagrams/data4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24" Type="http://schemas.openxmlformats.org/officeDocument/2006/relationships/diagramLayout" Target="../diagrams/layout8.xml"/><Relationship Id="rId5" Type="http://schemas.openxmlformats.org/officeDocument/2006/relationships/diagramColors" Target="../diagrams/colors4.xml"/><Relationship Id="rId15" Type="http://schemas.openxmlformats.org/officeDocument/2006/relationships/diagramQuickStyle" Target="../diagrams/quickStyle6.xml"/><Relationship Id="rId23" Type="http://schemas.openxmlformats.org/officeDocument/2006/relationships/diagramData" Target="../diagrams/data8.xml"/><Relationship Id="rId10" Type="http://schemas.openxmlformats.org/officeDocument/2006/relationships/diagramColors" Target="../diagrams/colors5.xml"/><Relationship Id="rId19" Type="http://schemas.openxmlformats.org/officeDocument/2006/relationships/diagramLayout" Target="../diagrams/layout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Relationship Id="rId27" Type="http://schemas.microsoft.com/office/2007/relationships/diagramDrawing" Target="../diagrams/drawin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2555776" y="3140968"/>
            <a:ext cx="54006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 «По дорогам сказок»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76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dministrator PC\Pictures\ира КНИГА ВИКТОРИНА\DSCF66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85211"/>
            <a:ext cx="4086564" cy="4869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139315"/>
            <a:ext cx="820891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«Книга-лучший друг». дети отгадывали героев сказок по слайдам, играли в игру «путаница», цель которой была исправить ошибки в сказочных произведениях, а заключительным итогом викторины было задание нарисовать любимую сказку.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9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4"/>
            <a:ext cx="9144000" cy="69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istrator PC\Pictures\фото\DSCN11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6" y="1383462"/>
            <a:ext cx="4283967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istrator PC\Pictures\фото\DSCN11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27" y="2382173"/>
            <a:ext cx="4355976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352928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игра-викторина  «Знатоки сказок». Дети составляли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разрезные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картинки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1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" y="-21192"/>
            <a:ext cx="9144001" cy="686078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2347"/>
            <a:ext cx="4774724" cy="3581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50" y="2644732"/>
            <a:ext cx="5174150" cy="3880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5292080" y="908720"/>
            <a:ext cx="34918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Дети обыгрывали  </a:t>
            </a:r>
            <a:r>
              <a:rPr lang="ru-RU" sz="12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различных героев в мини-сценках.</a:t>
            </a: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251520" y="5733257"/>
            <a:ext cx="352839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12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командных соревнованиях дети угадывали сказочных героев по </a:t>
            </a:r>
            <a:r>
              <a:rPr lang="ru-RU" sz="1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загадкам.</a:t>
            </a:r>
            <a:endParaRPr lang="ru-RU" sz="1200" b="1" cap="all" dirty="0">
              <a:ln w="90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23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6" y="1"/>
            <a:ext cx="9161666" cy="6906494"/>
          </a:xfrm>
          <a:prstGeom prst="rect">
            <a:avLst/>
          </a:prstGeom>
        </p:spPr>
      </p:pic>
      <p:pic>
        <p:nvPicPr>
          <p:cNvPr id="4" name="Рисунок 3" descr="C:\Users\Administrator PC\Pictures\фото\DSCN12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1"/>
            <a:ext cx="3405644" cy="3080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71600" y="1"/>
            <a:ext cx="784887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12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День детских писателей». Весь этот день был посвящён творчеству Агнии Барто, детей знакомили с творчеством русского писателя: читали стихи, рассказывали сказки, рассматривали иллюстрации. </a:t>
            </a:r>
          </a:p>
        </p:txBody>
      </p:sp>
      <p:pic>
        <p:nvPicPr>
          <p:cNvPr id="7" name="Picture 3" descr="C:\Users\Administrator PC\Pictures\фото\DSCN1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01" y="3068960"/>
            <a:ext cx="4079171" cy="341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 descr="C:\Users\Administrator PC\Pictures\фото\DSCN12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7" y="3382313"/>
            <a:ext cx="3869586" cy="3384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29" y="3399516"/>
            <a:ext cx="3878783" cy="3350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44"/>
            <a:ext cx="9144000" cy="689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istrator PC\Pictures\фото\DSCN11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27" y="1052736"/>
            <a:ext cx="3636693" cy="3153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6328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акция 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«Соверши добрый поступок» дети нашей группы отремонтировали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книги,  сделали книжки-малышки для своих братьев и сестер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C:\Users\Administrator PC\Pictures\фото\DSCN12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2" y="3677269"/>
            <a:ext cx="4031871" cy="3138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istrator PC\Pictures\фото\DSCN12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139952" cy="3222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62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0" y="-92228"/>
            <a:ext cx="9265170" cy="705211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2692"/>
            <a:ext cx="4104456" cy="422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dministrator PC\Pictures\фото\DSCN11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4196"/>
            <a:ext cx="4752528" cy="45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75655" y="364014"/>
            <a:ext cx="7151353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Дети вырезали </a:t>
            </a:r>
            <a:r>
              <a:rPr lang="ru-RU" sz="12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склеили настольный театр «Кот в сапогах».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65523" y="344129"/>
            <a:ext cx="403122" cy="206477"/>
          </a:xfrm>
          <a:custGeom>
            <a:avLst/>
            <a:gdLst>
              <a:gd name="connsiteX0" fmla="*/ 206477 w 403122"/>
              <a:gd name="connsiteY0" fmla="*/ 206477 h 206477"/>
              <a:gd name="connsiteX1" fmla="*/ 226142 w 403122"/>
              <a:gd name="connsiteY1" fmla="*/ 58994 h 206477"/>
              <a:gd name="connsiteX2" fmla="*/ 255638 w 403122"/>
              <a:gd name="connsiteY2" fmla="*/ 0 h 206477"/>
              <a:gd name="connsiteX3" fmla="*/ 403122 w 403122"/>
              <a:gd name="connsiteY3" fmla="*/ 19665 h 206477"/>
              <a:gd name="connsiteX4" fmla="*/ 0 w 403122"/>
              <a:gd name="connsiteY4" fmla="*/ 29497 h 20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122" h="206477">
                <a:moveTo>
                  <a:pt x="206477" y="206477"/>
                </a:moveTo>
                <a:lnTo>
                  <a:pt x="226142" y="58994"/>
                </a:lnTo>
                <a:lnTo>
                  <a:pt x="255638" y="0"/>
                </a:lnTo>
                <a:lnTo>
                  <a:pt x="403122" y="19665"/>
                </a:lnTo>
                <a:lnTo>
                  <a:pt x="0" y="2949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8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G:\Изображение 63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58" y="548679"/>
            <a:ext cx="3923928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G:\Изображение 63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52448"/>
            <a:ext cx="4176464" cy="3062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G:\Изображение 63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3585664"/>
            <a:ext cx="3923927" cy="3128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G:\Изображение 63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618285" cy="2875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195736" y="138500"/>
            <a:ext cx="597666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Инсценировка сказки «Теремок» для детей средних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младших групп.</a:t>
            </a:r>
          </a:p>
        </p:txBody>
      </p:sp>
    </p:spTree>
    <p:extLst>
      <p:ext uri="{BB962C8B-B14F-4D97-AF65-F5344CB8AC3E}">
        <p14:creationId xmlns:p14="http://schemas.microsoft.com/office/powerpoint/2010/main" val="38784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83" y="-28011"/>
            <a:ext cx="9144000" cy="6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86" y="2852936"/>
            <a:ext cx="4966260" cy="384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" y="642674"/>
            <a:ext cx="3627574" cy="2854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5" name="Рисунок 4" descr="G:\Изображение 63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13" y="362746"/>
            <a:ext cx="2918067" cy="3413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1"/>
            <a:ext cx="5958408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     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артисты, 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молодцы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хлопают                вам              малыши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01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/>
              <a:t>Рассматривание иллюстраций разных художников.</a:t>
            </a:r>
          </a:p>
        </p:txBody>
      </p:sp>
      <p:pic>
        <p:nvPicPr>
          <p:cNvPr id="1026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6"/>
            <a:ext cx="9144000" cy="687657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188640"/>
            <a:ext cx="756084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конкурсе чтецов </a:t>
            </a:r>
            <a:r>
              <a:rPr lang="ru-RU" sz="14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дети выразительно </a:t>
            </a:r>
            <a:r>
              <a:rPr lang="ru-RU" sz="14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эмоционально </a:t>
            </a:r>
            <a:r>
              <a:rPr lang="ru-RU" sz="14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декламировали отрывки из произведений </a:t>
            </a:r>
            <a:r>
              <a:rPr lang="ru-RU" sz="14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Корнея Чуковского «Муха-цокотуха», «Мойдодыр».</a:t>
            </a:r>
          </a:p>
        </p:txBody>
      </p:sp>
      <p:pic>
        <p:nvPicPr>
          <p:cNvPr id="7" name="Рисунок 6" descr="C:\Users\Administrator PC\Pictures\фото\DSCN12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940425" cy="445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57" y="2204546"/>
            <a:ext cx="6025472" cy="4456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2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dministrator PC\Pictures\фото\DSCN11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09" y="1628800"/>
            <a:ext cx="4349808" cy="4595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548681"/>
            <a:ext cx="559836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Рассматривание </a:t>
            </a:r>
            <a:r>
              <a:rPr lang="ru-RU" sz="14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иллюстраций разных художников.</a:t>
            </a:r>
          </a:p>
        </p:txBody>
      </p:sp>
      <p:pic>
        <p:nvPicPr>
          <p:cNvPr id="1026" name="Picture 2" descr="C:\Users\Administrator PC\Pictures\фото\DSCN1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7" y="1916832"/>
            <a:ext cx="406794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694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08"/>
            <a:ext cx="9144000" cy="69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82737767"/>
              </p:ext>
            </p:extLst>
          </p:nvPr>
        </p:nvGraphicFramePr>
        <p:xfrm>
          <a:off x="-6373216" y="415421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2222285"/>
              </p:ext>
            </p:extLst>
          </p:nvPr>
        </p:nvGraphicFramePr>
        <p:xfrm>
          <a:off x="1547664" y="1628800"/>
          <a:ext cx="6648400" cy="4976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945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" y="0"/>
            <a:ext cx="9144000" cy="706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 PC\Pictures\фото\DSCN13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970"/>
            <a:ext cx="5328592" cy="3960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Administrator PC\Pictures\фото\DSCN1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15900"/>
            <a:ext cx="4896543" cy="394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364087" y="764704"/>
            <a:ext cx="338437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Подвижная игра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«У медведя во бору»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395536" y="4886951"/>
            <a:ext cx="31683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Подвижная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«гуси-лебеди»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2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6"/>
            <a:ext cx="9144000" cy="6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 PC\Pictures\фото\DSCN1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95897"/>
            <a:ext cx="6984775" cy="5385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411760" y="116632"/>
            <a:ext cx="4572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Продуктивная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деятельность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Рисование  сюжетное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«Была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зайчика избушка-лубяная, а у лисы - ледяная»</a:t>
            </a:r>
          </a:p>
        </p:txBody>
      </p:sp>
    </p:spTree>
    <p:extLst>
      <p:ext uri="{BB962C8B-B14F-4D97-AF65-F5344CB8AC3E}">
        <p14:creationId xmlns:p14="http://schemas.microsoft.com/office/powerpoint/2010/main" val="28589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6"/>
            <a:ext cx="9144000" cy="6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 PC\Pictures\фото\DSCN1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849"/>
            <a:ext cx="4562146" cy="3421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Administrator PC\Pictures\фото\DSCN1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58" y="2564904"/>
            <a:ext cx="4716016" cy="4149080"/>
          </a:xfrm>
          <a:prstGeom prst="roundRect">
            <a:avLst>
              <a:gd name="adj" fmla="val 859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5940152" y="1544017"/>
            <a:ext cx="25922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Лепка рельефная </a:t>
            </a:r>
          </a:p>
          <a:p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«Ветер по морю гуляет»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6771" y="5589240"/>
            <a:ext cx="28083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Лепка рельефная</a:t>
            </a:r>
          </a:p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«Ветер по морю гуляет»</a:t>
            </a:r>
          </a:p>
        </p:txBody>
      </p:sp>
    </p:spTree>
    <p:extLst>
      <p:ext uri="{BB962C8B-B14F-4D97-AF65-F5344CB8AC3E}">
        <p14:creationId xmlns:p14="http://schemas.microsoft.com/office/powerpoint/2010/main" val="382767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istrator PC\Pictures\1383631412_98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2" y="0"/>
            <a:ext cx="9175531" cy="697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574900" y="3244334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cap="all" dirty="0">
                <a:effectLst>
                  <a:reflection blurRad="12700" stA="28000" endPos="45000" dist="1016" dir="5400000" sy="-100000" algn="bl"/>
                </a:effectLst>
              </a:rPr>
              <a:t>анкетирование;</a:t>
            </a:r>
            <a:endParaRPr lang="ru-RU" dirty="0">
              <a:effectLst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44343265"/>
              </p:ext>
            </p:extLst>
          </p:nvPr>
        </p:nvGraphicFramePr>
        <p:xfrm>
          <a:off x="1043608" y="1210467"/>
          <a:ext cx="7488832" cy="5661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835696" y="188640"/>
            <a:ext cx="65527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взаимодействие          с          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родителями:</a:t>
            </a:r>
          </a:p>
        </p:txBody>
      </p:sp>
    </p:spTree>
    <p:extLst>
      <p:ext uri="{BB962C8B-B14F-4D97-AF65-F5344CB8AC3E}">
        <p14:creationId xmlns:p14="http://schemas.microsoft.com/office/powerpoint/2010/main" val="25633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istrator PC\Pictures\1383631412_98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5"/>
            <a:ext cx="9144000" cy="70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22052" b="5421"/>
          <a:stretch/>
        </p:blipFill>
        <p:spPr bwMode="auto">
          <a:xfrm>
            <a:off x="4644008" y="3586642"/>
            <a:ext cx="3245805" cy="3309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1099"/>
            <a:ext cx="4041818" cy="3068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009070" y="173831"/>
            <a:ext cx="770485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Творческим продуктом совместной деятельности детей и взрослых стали поделки и рисунки «По дорогам сказок», которые мы оформили в альбом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«мои Любимые сказки».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3" y="1122462"/>
            <a:ext cx="3261921" cy="2443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24607"/>
            <a:ext cx="3653187" cy="2741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799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istrator PC\Pictures\1383631412_98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1" y="852587"/>
            <a:ext cx="3314740" cy="279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92696"/>
            <a:ext cx="3708412" cy="3331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403648" y="75981"/>
            <a:ext cx="7200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Развлечение «Путешествие в </a:t>
            </a:r>
            <a:r>
              <a:rPr lang="ru-RU" sz="1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сказку»  началось </a:t>
            </a:r>
            <a:r>
              <a:rPr lang="ru-RU" sz="12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инсценировки сказки </a:t>
            </a:r>
            <a:r>
              <a:rPr lang="ru-RU" sz="1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12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Теремок</a:t>
            </a:r>
            <a:r>
              <a:rPr lang="ru-RU" sz="1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»., после чего дети участвовали в играх и эстафетах.</a:t>
            </a:r>
            <a:endParaRPr lang="ru-RU" sz="1200" b="1" cap="all" dirty="0">
              <a:ln w="90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/>
          <a:stretch/>
        </p:blipFill>
        <p:spPr bwMode="auto">
          <a:xfrm rot="5400000">
            <a:off x="4698114" y="3378248"/>
            <a:ext cx="3132147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1" y="3783801"/>
            <a:ext cx="3914802" cy="2896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108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istrator PC\Pictures\1383631412_98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8" y="622"/>
            <a:ext cx="9144000" cy="69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975951"/>
            <a:ext cx="3281445" cy="2652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6" y="4005820"/>
            <a:ext cx="3600400" cy="269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09" y="2852937"/>
            <a:ext cx="4766328" cy="3839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899592" y="256896"/>
            <a:ext cx="7632848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Родителям </a:t>
            </a:r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 только поучаствовали в викторине «Угадай сказку», но и в драматизации </a:t>
            </a:r>
            <a:r>
              <a:rPr lang="ru-RU" sz="1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сказки «Колобок» на новый лад</a:t>
            </a:r>
          </a:p>
        </p:txBody>
      </p:sp>
    </p:spTree>
    <p:extLst>
      <p:ext uri="{BB962C8B-B14F-4D97-AF65-F5344CB8AC3E}">
        <p14:creationId xmlns:p14="http://schemas.microsoft.com/office/powerpoint/2010/main" val="19665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6"/>
            <a:ext cx="9180512" cy="6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istrator PC\Pictures\фото\DSCN11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2" y="1340768"/>
            <a:ext cx="3294112" cy="2733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Administrator PC\Pictures\фото\DSCN110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0"/>
          <a:stretch/>
        </p:blipFill>
        <p:spPr bwMode="auto">
          <a:xfrm>
            <a:off x="631655" y="4074146"/>
            <a:ext cx="3764434" cy="2533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40768" y="204134"/>
            <a:ext cx="617443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Самостоятельная игровая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деятельность 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условия для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развития творческих способностей</a:t>
            </a:r>
          </a:p>
        </p:txBody>
      </p:sp>
      <p:pic>
        <p:nvPicPr>
          <p:cNvPr id="2050" name="Picture 2" descr="C:\Users\Administrator PC\Pictures\фото\DSCN13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0493"/>
            <a:ext cx="4542659" cy="3769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225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"/>
            <a:ext cx="9252012" cy="697139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Рисунок 2" descr="C:\Documents and Settings\Admin\Мои документы\Мои рисунки\DSCF63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5014394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39552" y="44766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07048"/>
            <a:ext cx="6912768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Самостоятельная</a:t>
            </a:r>
            <a:r>
              <a:rPr lang="ru-RU" sz="1200" dirty="0" smtClean="0"/>
              <a:t>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театрализованная деятельность</a:t>
            </a:r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59860"/>
            <a:ext cx="3937418" cy="468052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-28011"/>
            <a:ext cx="9144000" cy="68860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5" y="1615248"/>
            <a:ext cx="4050085" cy="455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331640" y="188640"/>
            <a:ext cx="669674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Настольно- печатные игры: лото «подбери картинку к сказке», «Пазлы»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C:\Users\Administrator PC\Pictures\фото\DSCN12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797269"/>
            <a:ext cx="4247380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94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ippt.net/u/storage/ppt_23881/14e84-1409443382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0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988840"/>
            <a:ext cx="4265739" cy="470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979712" y="260648"/>
            <a:ext cx="525658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«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Наша любимая сказка» – работа в раскрасках.</a:t>
            </a:r>
          </a:p>
        </p:txBody>
      </p:sp>
      <p:pic>
        <p:nvPicPr>
          <p:cNvPr id="7" name="Picture 2" descr="C:\Users\Administrator PC\Pictures\фото\DSCN11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" y="1037426"/>
            <a:ext cx="4283967" cy="479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31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012" cy="6971396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4766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C:\Documents and Settings\Admin\Мои документы\Мои рисунки\Изображение 62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798" y="1772816"/>
            <a:ext cx="4239194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68058" y="225688"/>
            <a:ext cx="373513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Конструирование -дворец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для принцессы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98" y="2825552"/>
            <a:ext cx="3837691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796136" y="2204864"/>
            <a:ext cx="2880319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Замок    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людоеда.</a:t>
            </a:r>
          </a:p>
        </p:txBody>
      </p:sp>
    </p:spTree>
    <p:extLst>
      <p:ext uri="{BB962C8B-B14F-4D97-AF65-F5344CB8AC3E}">
        <p14:creationId xmlns:p14="http://schemas.microsoft.com/office/powerpoint/2010/main" val="39405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1" y="13690"/>
            <a:ext cx="9144000" cy="68306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7744" y="188640"/>
            <a:ext cx="4253828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Сюжетно-ролевая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 «Библиотека»</a:t>
            </a:r>
          </a:p>
        </p:txBody>
      </p:sp>
      <p:pic>
        <p:nvPicPr>
          <p:cNvPr id="6" name="Рисунок 5" descr="C:\Users\Administrator PC\Pictures\фото\DSCN11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63232"/>
            <a:ext cx="3717735" cy="3861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Administrator PC\Pictures\фото\DSCN1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57417"/>
            <a:ext cx="4667620" cy="4866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578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6"/>
            <a:ext cx="9180512" cy="6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0768" y="342633"/>
            <a:ext cx="395131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Итоги работы над проектом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996952"/>
            <a:ext cx="7560840" cy="30963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Дети  группы 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увлечением  научились слушать сказки, запоминать  их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содержание, рассуждать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делать выводы по прочитанному произведению. У дошкольников сформированы   навыки  пересказа содержания сказок. Дети понимают мораль сказки и поучительные моменты в ней. С увлечением и положительными эмоциями воспроизводят  персонажей сказок, отдельные эпизоды из них.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572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6"/>
            <a:ext cx="9180512" cy="6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09936" y="4869160"/>
            <a:ext cx="576064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спасибо за внимание!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6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56"/>
            <a:ext cx="9144000" cy="686565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G:\БИБЛИОТЕКА\DSCF65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1069"/>
            <a:ext cx="8928992" cy="602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4" y="134574"/>
            <a:ext cx="892899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рамках декады «Неделя книги» детей  нашей группы пригласили на экскурсию в библиотеку. На экскурсии в библиотеке дети встретились со сказочным персонажем Буратино и Незнайкой, которые предложили детям поиграть в игру «Закончи рифму», цитируя  отрывки из знакомых детям сказочных литературных произведений. В ходе, проведенной с детьми игры, мы увидели пробелы у некоторых детей в знании художественных произведений, что и стало стимулом для создания в нашей группе проекта «Неделя сказок.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2917" y="3244334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 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5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" y="-127399"/>
            <a:ext cx="9144000" cy="6985399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17" name="Группа 16"/>
          <p:cNvGrpSpPr/>
          <p:nvPr/>
        </p:nvGrpSpPr>
        <p:grpSpPr>
          <a:xfrm>
            <a:off x="680088" y="1211176"/>
            <a:ext cx="8315645" cy="5317318"/>
            <a:chOff x="1524001" y="1398178"/>
            <a:chExt cx="6136347" cy="4061641"/>
          </a:xfrm>
        </p:grpSpPr>
        <p:sp>
          <p:nvSpPr>
            <p:cNvPr id="18" name="Полилиния 17"/>
            <p:cNvSpPr/>
            <p:nvPr/>
          </p:nvSpPr>
          <p:spPr>
            <a:xfrm>
              <a:off x="1524001" y="1398178"/>
              <a:ext cx="1039019" cy="1484313"/>
            </a:xfrm>
            <a:custGeom>
              <a:avLst/>
              <a:gdLst>
                <a:gd name="connsiteX0" fmla="*/ 0 w 1484312"/>
                <a:gd name="connsiteY0" fmla="*/ 0 h 1039018"/>
                <a:gd name="connsiteX1" fmla="*/ 964803 w 1484312"/>
                <a:gd name="connsiteY1" fmla="*/ 0 h 1039018"/>
                <a:gd name="connsiteX2" fmla="*/ 1484312 w 1484312"/>
                <a:gd name="connsiteY2" fmla="*/ 519509 h 1039018"/>
                <a:gd name="connsiteX3" fmla="*/ 964803 w 1484312"/>
                <a:gd name="connsiteY3" fmla="*/ 1039018 h 1039018"/>
                <a:gd name="connsiteX4" fmla="*/ 0 w 1484312"/>
                <a:gd name="connsiteY4" fmla="*/ 1039018 h 1039018"/>
                <a:gd name="connsiteX5" fmla="*/ 519509 w 1484312"/>
                <a:gd name="connsiteY5" fmla="*/ 519509 h 1039018"/>
                <a:gd name="connsiteX6" fmla="*/ 0 w 1484312"/>
                <a:gd name="connsiteY6" fmla="*/ 0 h 103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312" h="1039018">
                  <a:moveTo>
                    <a:pt x="1484312" y="0"/>
                  </a:moveTo>
                  <a:lnTo>
                    <a:pt x="1484312" y="675362"/>
                  </a:lnTo>
                  <a:lnTo>
                    <a:pt x="742156" y="1039018"/>
                  </a:lnTo>
                  <a:lnTo>
                    <a:pt x="0" y="675362"/>
                  </a:lnTo>
                  <a:lnTo>
                    <a:pt x="0" y="0"/>
                  </a:lnTo>
                  <a:lnTo>
                    <a:pt x="742156" y="363656"/>
                  </a:lnTo>
                  <a:lnTo>
                    <a:pt x="1484312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7780" tIns="537290" rIns="17781" bIns="5372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1</a:t>
              </a:r>
              <a:endParaRPr lang="ru-RU" sz="2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2563018" y="1398180"/>
              <a:ext cx="5056981" cy="964803"/>
            </a:xfrm>
            <a:custGeom>
              <a:avLst/>
              <a:gdLst>
                <a:gd name="connsiteX0" fmla="*/ 160804 w 964803"/>
                <a:gd name="connsiteY0" fmla="*/ 0 h 5056981"/>
                <a:gd name="connsiteX1" fmla="*/ 803999 w 964803"/>
                <a:gd name="connsiteY1" fmla="*/ 0 h 5056981"/>
                <a:gd name="connsiteX2" fmla="*/ 964803 w 964803"/>
                <a:gd name="connsiteY2" fmla="*/ 160804 h 5056981"/>
                <a:gd name="connsiteX3" fmla="*/ 964803 w 964803"/>
                <a:gd name="connsiteY3" fmla="*/ 5056981 h 5056981"/>
                <a:gd name="connsiteX4" fmla="*/ 964803 w 964803"/>
                <a:gd name="connsiteY4" fmla="*/ 5056981 h 5056981"/>
                <a:gd name="connsiteX5" fmla="*/ 0 w 964803"/>
                <a:gd name="connsiteY5" fmla="*/ 5056981 h 5056981"/>
                <a:gd name="connsiteX6" fmla="*/ 0 w 964803"/>
                <a:gd name="connsiteY6" fmla="*/ 5056981 h 5056981"/>
                <a:gd name="connsiteX7" fmla="*/ 0 w 964803"/>
                <a:gd name="connsiteY7" fmla="*/ 160804 h 5056981"/>
                <a:gd name="connsiteX8" fmla="*/ 160804 w 964803"/>
                <a:gd name="connsiteY8" fmla="*/ 0 h 50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803" h="5056981">
                  <a:moveTo>
                    <a:pt x="964803" y="842850"/>
                  </a:moveTo>
                  <a:lnTo>
                    <a:pt x="964803" y="4214131"/>
                  </a:lnTo>
                  <a:cubicBezTo>
                    <a:pt x="964803" y="4679625"/>
                    <a:pt x="951068" y="5056978"/>
                    <a:pt x="934124" y="5056978"/>
                  </a:cubicBezTo>
                  <a:lnTo>
                    <a:pt x="0" y="5056978"/>
                  </a:lnTo>
                  <a:lnTo>
                    <a:pt x="0" y="505697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34124" y="3"/>
                  </a:lnTo>
                  <a:cubicBezTo>
                    <a:pt x="951068" y="3"/>
                    <a:pt x="964803" y="377356"/>
                    <a:pt x="964803" y="8428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6896" tIns="52178" rIns="52178" bIns="52178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b="1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524001" y="2686843"/>
              <a:ext cx="1039018" cy="1484312"/>
            </a:xfrm>
            <a:custGeom>
              <a:avLst/>
              <a:gdLst>
                <a:gd name="connsiteX0" fmla="*/ 0 w 1484312"/>
                <a:gd name="connsiteY0" fmla="*/ 0 h 1039018"/>
                <a:gd name="connsiteX1" fmla="*/ 964803 w 1484312"/>
                <a:gd name="connsiteY1" fmla="*/ 0 h 1039018"/>
                <a:gd name="connsiteX2" fmla="*/ 1484312 w 1484312"/>
                <a:gd name="connsiteY2" fmla="*/ 519509 h 1039018"/>
                <a:gd name="connsiteX3" fmla="*/ 964803 w 1484312"/>
                <a:gd name="connsiteY3" fmla="*/ 1039018 h 1039018"/>
                <a:gd name="connsiteX4" fmla="*/ 0 w 1484312"/>
                <a:gd name="connsiteY4" fmla="*/ 1039018 h 1039018"/>
                <a:gd name="connsiteX5" fmla="*/ 519509 w 1484312"/>
                <a:gd name="connsiteY5" fmla="*/ 519509 h 1039018"/>
                <a:gd name="connsiteX6" fmla="*/ 0 w 1484312"/>
                <a:gd name="connsiteY6" fmla="*/ 0 h 103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312" h="1039018">
                  <a:moveTo>
                    <a:pt x="1484312" y="0"/>
                  </a:moveTo>
                  <a:lnTo>
                    <a:pt x="1484312" y="675362"/>
                  </a:lnTo>
                  <a:lnTo>
                    <a:pt x="742156" y="1039018"/>
                  </a:lnTo>
                  <a:lnTo>
                    <a:pt x="0" y="675362"/>
                  </a:lnTo>
                  <a:lnTo>
                    <a:pt x="0" y="0"/>
                  </a:lnTo>
                  <a:lnTo>
                    <a:pt x="742156" y="363656"/>
                  </a:lnTo>
                  <a:lnTo>
                    <a:pt x="1484312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7780" tIns="537289" rIns="17780" bIns="5372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2</a:t>
              </a:r>
              <a:endParaRPr lang="ru-RU" sz="2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2563018" y="2700544"/>
              <a:ext cx="5038259" cy="996760"/>
            </a:xfrm>
            <a:custGeom>
              <a:avLst/>
              <a:gdLst>
                <a:gd name="connsiteX0" fmla="*/ 160804 w 964803"/>
                <a:gd name="connsiteY0" fmla="*/ 0 h 5056981"/>
                <a:gd name="connsiteX1" fmla="*/ 803999 w 964803"/>
                <a:gd name="connsiteY1" fmla="*/ 0 h 5056981"/>
                <a:gd name="connsiteX2" fmla="*/ 964803 w 964803"/>
                <a:gd name="connsiteY2" fmla="*/ 160804 h 5056981"/>
                <a:gd name="connsiteX3" fmla="*/ 964803 w 964803"/>
                <a:gd name="connsiteY3" fmla="*/ 5056981 h 5056981"/>
                <a:gd name="connsiteX4" fmla="*/ 964803 w 964803"/>
                <a:gd name="connsiteY4" fmla="*/ 5056981 h 5056981"/>
                <a:gd name="connsiteX5" fmla="*/ 0 w 964803"/>
                <a:gd name="connsiteY5" fmla="*/ 5056981 h 5056981"/>
                <a:gd name="connsiteX6" fmla="*/ 0 w 964803"/>
                <a:gd name="connsiteY6" fmla="*/ 5056981 h 5056981"/>
                <a:gd name="connsiteX7" fmla="*/ 0 w 964803"/>
                <a:gd name="connsiteY7" fmla="*/ 160804 h 5056981"/>
                <a:gd name="connsiteX8" fmla="*/ 160804 w 964803"/>
                <a:gd name="connsiteY8" fmla="*/ 0 h 50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803" h="5056981">
                  <a:moveTo>
                    <a:pt x="964803" y="842850"/>
                  </a:moveTo>
                  <a:lnTo>
                    <a:pt x="964803" y="4214131"/>
                  </a:lnTo>
                  <a:cubicBezTo>
                    <a:pt x="964803" y="4679625"/>
                    <a:pt x="951068" y="5056978"/>
                    <a:pt x="934124" y="5056978"/>
                  </a:cubicBezTo>
                  <a:lnTo>
                    <a:pt x="0" y="5056978"/>
                  </a:lnTo>
                  <a:lnTo>
                    <a:pt x="0" y="505697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34124" y="3"/>
                  </a:lnTo>
                  <a:cubicBezTo>
                    <a:pt x="951068" y="3"/>
                    <a:pt x="964803" y="377356"/>
                    <a:pt x="964803" y="8428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6896" tIns="52178" rIns="52178" bIns="52179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indent="-45720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1524001" y="3975507"/>
              <a:ext cx="1039018" cy="1484312"/>
            </a:xfrm>
            <a:custGeom>
              <a:avLst/>
              <a:gdLst>
                <a:gd name="connsiteX0" fmla="*/ 0 w 1484312"/>
                <a:gd name="connsiteY0" fmla="*/ 0 h 1039018"/>
                <a:gd name="connsiteX1" fmla="*/ 964803 w 1484312"/>
                <a:gd name="connsiteY1" fmla="*/ 0 h 1039018"/>
                <a:gd name="connsiteX2" fmla="*/ 1484312 w 1484312"/>
                <a:gd name="connsiteY2" fmla="*/ 519509 h 1039018"/>
                <a:gd name="connsiteX3" fmla="*/ 964803 w 1484312"/>
                <a:gd name="connsiteY3" fmla="*/ 1039018 h 1039018"/>
                <a:gd name="connsiteX4" fmla="*/ 0 w 1484312"/>
                <a:gd name="connsiteY4" fmla="*/ 1039018 h 1039018"/>
                <a:gd name="connsiteX5" fmla="*/ 519509 w 1484312"/>
                <a:gd name="connsiteY5" fmla="*/ 519509 h 1039018"/>
                <a:gd name="connsiteX6" fmla="*/ 0 w 1484312"/>
                <a:gd name="connsiteY6" fmla="*/ 0 h 103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4312" h="1039018">
                  <a:moveTo>
                    <a:pt x="1484312" y="0"/>
                  </a:moveTo>
                  <a:lnTo>
                    <a:pt x="1484312" y="675362"/>
                  </a:lnTo>
                  <a:lnTo>
                    <a:pt x="742156" y="1039018"/>
                  </a:lnTo>
                  <a:lnTo>
                    <a:pt x="0" y="675362"/>
                  </a:lnTo>
                  <a:lnTo>
                    <a:pt x="0" y="0"/>
                  </a:lnTo>
                  <a:lnTo>
                    <a:pt x="742156" y="363656"/>
                  </a:lnTo>
                  <a:lnTo>
                    <a:pt x="1484312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7780" tIns="537289" rIns="17780" bIns="5372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3</a:t>
              </a:r>
              <a:endParaRPr lang="ru-RU" sz="2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2563020" y="3975507"/>
              <a:ext cx="5097328" cy="914568"/>
            </a:xfrm>
            <a:custGeom>
              <a:avLst/>
              <a:gdLst>
                <a:gd name="connsiteX0" fmla="*/ 160804 w 964803"/>
                <a:gd name="connsiteY0" fmla="*/ 0 h 5056981"/>
                <a:gd name="connsiteX1" fmla="*/ 803999 w 964803"/>
                <a:gd name="connsiteY1" fmla="*/ 0 h 5056981"/>
                <a:gd name="connsiteX2" fmla="*/ 964803 w 964803"/>
                <a:gd name="connsiteY2" fmla="*/ 160804 h 5056981"/>
                <a:gd name="connsiteX3" fmla="*/ 964803 w 964803"/>
                <a:gd name="connsiteY3" fmla="*/ 5056981 h 5056981"/>
                <a:gd name="connsiteX4" fmla="*/ 964803 w 964803"/>
                <a:gd name="connsiteY4" fmla="*/ 5056981 h 5056981"/>
                <a:gd name="connsiteX5" fmla="*/ 0 w 964803"/>
                <a:gd name="connsiteY5" fmla="*/ 5056981 h 5056981"/>
                <a:gd name="connsiteX6" fmla="*/ 0 w 964803"/>
                <a:gd name="connsiteY6" fmla="*/ 5056981 h 5056981"/>
                <a:gd name="connsiteX7" fmla="*/ 0 w 964803"/>
                <a:gd name="connsiteY7" fmla="*/ 160804 h 5056981"/>
                <a:gd name="connsiteX8" fmla="*/ 160804 w 964803"/>
                <a:gd name="connsiteY8" fmla="*/ 0 h 50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4803" h="5056981">
                  <a:moveTo>
                    <a:pt x="964803" y="842850"/>
                  </a:moveTo>
                  <a:lnTo>
                    <a:pt x="964803" y="4214131"/>
                  </a:lnTo>
                  <a:cubicBezTo>
                    <a:pt x="964803" y="4679625"/>
                    <a:pt x="951068" y="5056978"/>
                    <a:pt x="934124" y="5056978"/>
                  </a:cubicBezTo>
                  <a:lnTo>
                    <a:pt x="0" y="5056978"/>
                  </a:lnTo>
                  <a:lnTo>
                    <a:pt x="0" y="505697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34124" y="3"/>
                  </a:lnTo>
                  <a:cubicBezTo>
                    <a:pt x="951068" y="3"/>
                    <a:pt x="964803" y="377356"/>
                    <a:pt x="964803" y="84285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6896" tIns="52178" rIns="52178" bIns="52179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8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7071259" y="2451446"/>
            <a:ext cx="7437845" cy="4064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FontTx/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088110" y="1211170"/>
            <a:ext cx="6878441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1Образовательные: учить развивать сюжет, использовать «сказочные» языковые средства; формировать творческое рассказывание, умение раскрывать тему, подчинять свою сказку определённой (основной) мысли. </a:t>
            </a:r>
            <a:b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88108" y="1860696"/>
            <a:ext cx="6052117" cy="3921915"/>
          </a:xfrm>
          <a:prstGeom prst="rect">
            <a:avLst/>
          </a:prstGeom>
        </p:spPr>
        <p:txBody>
          <a:bodyPr/>
          <a:lstStyle/>
          <a:p>
            <a:pPr lvl="1">
              <a:buChar char="•"/>
            </a:pPr>
            <a:endParaRPr lang="ru-RU" dirty="0" smtClean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270234" y="3105834"/>
            <a:ext cx="6262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2.Развивающие: развивать традиции семейного чтения. </a:t>
            </a:r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2179171" y="4710798"/>
            <a:ext cx="6696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3.Воспитательные: создавать атмосферу эмоционального комфорта, взаимопонимания и поддержки; прививать умение прийти на помощь в трудную минуту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915816" y="404664"/>
            <a:ext cx="4608512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Задачи. </a:t>
            </a:r>
          </a:p>
        </p:txBody>
      </p:sp>
    </p:spTree>
    <p:extLst>
      <p:ext uri="{BB962C8B-B14F-4D97-AF65-F5344CB8AC3E}">
        <p14:creationId xmlns:p14="http://schemas.microsoft.com/office/powerpoint/2010/main" val="40216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dministrator PC\Pictures\1383631412_98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097"/>
            <a:ext cx="11268744" cy="82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V="1">
            <a:off x="1907704" y="332656"/>
            <a:ext cx="5712296" cy="1064344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620688"/>
            <a:ext cx="53749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Этапы             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работы: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1397000"/>
            <a:ext cx="6096000" cy="4064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397000"/>
            <a:ext cx="6096000" cy="4064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0" y="1397000"/>
            <a:ext cx="6096000" cy="4064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24000" y="1397000"/>
            <a:ext cx="6096000" cy="4064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5301192" y="8015649"/>
            <a:ext cx="45719" cy="109229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1.Определение темы (проблемы проекта). </a:t>
            </a:r>
            <a:endParaRPr lang="ru-RU" dirty="0"/>
          </a:p>
          <a:p>
            <a:r>
              <a:rPr lang="ru-RU" b="1" dirty="0"/>
              <a:t>2Постановка цели, </a:t>
            </a:r>
            <a:r>
              <a:rPr lang="ru-RU" b="1" dirty="0" smtClean="0"/>
              <a:t>зад</a:t>
            </a:r>
            <a:r>
              <a:rPr lang="ru-RU" b="1" dirty="0"/>
              <a:t>1.Определение темы (проблемы проекта). </a:t>
            </a:r>
            <a:endParaRPr lang="ru-RU" dirty="0"/>
          </a:p>
          <a:p>
            <a:r>
              <a:rPr lang="ru-RU" b="1" dirty="0"/>
              <a:t>2Постановка цели, задач.</a:t>
            </a:r>
            <a:endParaRPr lang="ru-RU" dirty="0"/>
          </a:p>
          <a:p>
            <a:r>
              <a:rPr lang="ru-RU" b="1" dirty="0"/>
              <a:t>3. Обсуждение проекта с родителями.</a:t>
            </a:r>
            <a:endParaRPr lang="ru-RU" dirty="0"/>
          </a:p>
          <a:p>
            <a:r>
              <a:rPr lang="ru-RU" b="1" dirty="0"/>
              <a:t>3.Сбор информации, литературы, дополнительного материала.</a:t>
            </a:r>
            <a:endParaRPr lang="ru-RU" dirty="0"/>
          </a:p>
          <a:p>
            <a:r>
              <a:rPr lang="ru-RU" b="1" dirty="0"/>
              <a:t>4.Составление перспективного плана работы.</a:t>
            </a:r>
            <a:endParaRPr lang="ru-RU" dirty="0"/>
          </a:p>
          <a:p>
            <a:r>
              <a:rPr lang="ru-RU" b="1" dirty="0" err="1" smtClean="0"/>
              <a:t>ач</a:t>
            </a:r>
            <a:r>
              <a:rPr lang="ru-RU" b="1" dirty="0"/>
              <a:t>.</a:t>
            </a:r>
            <a:endParaRPr lang="ru-RU" dirty="0"/>
          </a:p>
          <a:p>
            <a:r>
              <a:rPr lang="ru-RU" b="1" dirty="0"/>
              <a:t>3. Обсуждение проекта с родителями.</a:t>
            </a:r>
            <a:endParaRPr lang="ru-RU" dirty="0"/>
          </a:p>
          <a:p>
            <a:r>
              <a:rPr lang="ru-RU" b="1" dirty="0"/>
              <a:t>3.Сбор информации, литературы, дополнительного материала.</a:t>
            </a:r>
            <a:endParaRPr lang="ru-RU" dirty="0"/>
          </a:p>
          <a:p>
            <a:r>
              <a:rPr lang="ru-RU" b="1" dirty="0"/>
              <a:t>4.Составление перспективного плана работы.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21937" y="2814808"/>
            <a:ext cx="2900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537344" y="2814808"/>
            <a:ext cx="2114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1.Работа по плану </a:t>
            </a:r>
            <a:r>
              <a:rPr lang="ru-RU" b="1" dirty="0" smtClean="0"/>
              <a:t>с</a:t>
            </a:r>
            <a:endParaRPr lang="ru-RU" dirty="0"/>
          </a:p>
        </p:txBody>
      </p:sp>
      <p:sp>
        <p:nvSpPr>
          <p:cNvPr id="6147" name="Прямоугольник 6146"/>
          <p:cNvSpPr/>
          <p:nvPr/>
        </p:nvSpPr>
        <p:spPr>
          <a:xfrm>
            <a:off x="1524000" y="1397000"/>
            <a:ext cx="6096000" cy="4064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2">
              <a:buChar char="•"/>
            </a:pPr>
            <a:endParaRPr lang="ru-RU" dirty="0"/>
          </a:p>
          <a:p>
            <a:pPr lvl="2">
              <a:buChar char="•"/>
            </a:pPr>
            <a:endParaRPr lang="ru-RU" dirty="0"/>
          </a:p>
        </p:txBody>
      </p:sp>
      <p:sp>
        <p:nvSpPr>
          <p:cNvPr id="6149" name="Прямоугольник 6148"/>
          <p:cNvSpPr/>
          <p:nvPr/>
        </p:nvSpPr>
        <p:spPr>
          <a:xfrm>
            <a:off x="1546732" y="1360509"/>
            <a:ext cx="6096000" cy="4064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sp>
        <p:nvSpPr>
          <p:cNvPr id="6151" name="Прямоугольник 6150"/>
          <p:cNvSpPr/>
          <p:nvPr/>
        </p:nvSpPr>
        <p:spPr>
          <a:xfrm>
            <a:off x="3229004" y="3244334"/>
            <a:ext cx="2685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/>
              <a:t>1этап-подготовительный</a:t>
            </a:r>
            <a:endParaRPr lang="ru-RU"/>
          </a:p>
        </p:txBody>
      </p:sp>
      <p:sp>
        <p:nvSpPr>
          <p:cNvPr id="6152" name="Прямоугольник 6151"/>
          <p:cNvSpPr/>
          <p:nvPr/>
        </p:nvSpPr>
        <p:spPr>
          <a:xfrm>
            <a:off x="3251736" y="3240971"/>
            <a:ext cx="2685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1этап-подготовительный</a:t>
            </a:r>
            <a:endParaRPr lang="ru-RU" dirty="0"/>
          </a:p>
        </p:txBody>
      </p:sp>
      <p:sp>
        <p:nvSpPr>
          <p:cNvPr id="6153" name="Прямоугольник 6152"/>
          <p:cNvSpPr/>
          <p:nvPr/>
        </p:nvSpPr>
        <p:spPr>
          <a:xfrm>
            <a:off x="-5077072" y="3184140"/>
            <a:ext cx="5544616" cy="5213412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2">
              <a:buChar char="•"/>
            </a:pPr>
            <a:endParaRPr lang="ru-RU" dirty="0"/>
          </a:p>
          <a:p>
            <a:pPr lvl="2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sp>
        <p:nvSpPr>
          <p:cNvPr id="6156" name="Прямоугольник 6155"/>
          <p:cNvSpPr/>
          <p:nvPr/>
        </p:nvSpPr>
        <p:spPr>
          <a:xfrm>
            <a:off x="-5556448" y="2864751"/>
            <a:ext cx="6096000" cy="4064000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1">
              <a:buChar char="•"/>
            </a:pPr>
            <a:endParaRPr lang="ru-RU" dirty="0"/>
          </a:p>
        </p:txBody>
      </p:sp>
      <p:graphicFrame>
        <p:nvGraphicFramePr>
          <p:cNvPr id="6157" name="Схема 6156"/>
          <p:cNvGraphicFramePr/>
          <p:nvPr>
            <p:extLst>
              <p:ext uri="{D42A27DB-BD31-4B8C-83A1-F6EECF244321}">
                <p14:modId xmlns:p14="http://schemas.microsoft.com/office/powerpoint/2010/main" val="158765545"/>
              </p:ext>
            </p:extLst>
          </p:nvPr>
        </p:nvGraphicFramePr>
        <p:xfrm>
          <a:off x="1524000" y="1844824"/>
          <a:ext cx="736848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59" name="Стрелка вниз 6158"/>
          <p:cNvSpPr/>
          <p:nvPr/>
        </p:nvSpPr>
        <p:spPr>
          <a:xfrm>
            <a:off x="2539611" y="990020"/>
            <a:ext cx="484632" cy="8961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60" name="Стрелка вниз 6159"/>
          <p:cNvSpPr/>
          <p:nvPr/>
        </p:nvSpPr>
        <p:spPr>
          <a:xfrm>
            <a:off x="4932040" y="99002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61" name="Стрелка вниз 6160"/>
          <p:cNvSpPr/>
          <p:nvPr/>
        </p:nvSpPr>
        <p:spPr>
          <a:xfrm>
            <a:off x="7060717" y="99002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9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istrator PC\Pictures\1383631412_98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169898"/>
              </p:ext>
            </p:extLst>
          </p:nvPr>
        </p:nvGraphicFramePr>
        <p:xfrm>
          <a:off x="827585" y="1916831"/>
          <a:ext cx="7704856" cy="451700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90222"/>
                <a:gridCol w="5614634"/>
              </a:tblGrid>
              <a:tr h="200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Образовательные</a:t>
                      </a:r>
                      <a:r>
                        <a:rPr lang="ru-RU" sz="1100" kern="1200" dirty="0">
                          <a:effectLst/>
                        </a:rPr>
                        <a:t> </a:t>
                      </a:r>
                      <a:r>
                        <a:rPr lang="ru-RU" sz="1100" kern="1200" dirty="0" smtClean="0">
                          <a:effectLst/>
                        </a:rPr>
                        <a:t>О</a:t>
                      </a:r>
                      <a:r>
                        <a:rPr lang="ru-RU" sz="1600" kern="1200" dirty="0" smtClean="0">
                          <a:effectLst/>
                        </a:rPr>
                        <a:t>бласти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содержание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</a:tr>
              <a:tr h="375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«</a:t>
                      </a:r>
                      <a:r>
                        <a:rPr lang="ru-RU" sz="1600" kern="1200" dirty="0">
                          <a:effectLst/>
                        </a:rPr>
                        <a:t>Познание»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cap="all" dirty="0">
                          <a:ln w="9004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16" dir="5400000" sy="-100000" algn="bl"/>
                          </a:effectLst>
                        </a:rPr>
                        <a:t>Тематические беседы, самостоятельный пересказ сказки</a:t>
                      </a:r>
                      <a:endParaRPr lang="ru-RU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</a:tr>
              <a:tr h="151828"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«</a:t>
                      </a:r>
                      <a:r>
                        <a:rPr lang="ru-RU" sz="1600" kern="1200" dirty="0" smtClean="0">
                          <a:effectLst/>
                        </a:rPr>
                        <a:t>Социализация»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cap="all" dirty="0">
                          <a:ln w="9004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16" dir="5400000" sy="-100000" algn="bl"/>
                          </a:effectLst>
                        </a:rPr>
                        <a:t>Игровая деятельность, игры-драматизации</a:t>
                      </a:r>
                      <a:endParaRPr lang="ru-RU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</a:tr>
              <a:tr h="151828"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«Музыка»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cap="all" dirty="0">
                          <a:ln w="9004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16" dir="5400000" sy="-100000" algn="bl"/>
                          </a:effectLst>
                        </a:rPr>
                        <a:t>Музыкальное сопровождение сказки</a:t>
                      </a:r>
                      <a:endParaRPr lang="ru-RU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</a:tr>
              <a:tr h="760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«</a:t>
                      </a:r>
                      <a:r>
                        <a:rPr lang="ru-RU" sz="1600" kern="1200" dirty="0">
                          <a:effectLst/>
                        </a:rPr>
                        <a:t>Коммуникация</a:t>
                      </a:r>
                      <a:r>
                        <a:rPr lang="ru-RU" sz="1100" kern="1200" dirty="0">
                          <a:effectLst/>
                        </a:rPr>
                        <a:t>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cap="all" dirty="0">
                          <a:ln w="9004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16" dir="5400000" sy="-100000" algn="bl"/>
                          </a:effectLst>
                        </a:rPr>
                        <a:t>Использование различных видов театра(настольный, кукольный) при воспроизведении сказки,   Вырабатывание интонации, выразительности</a:t>
                      </a:r>
                      <a:endParaRPr lang="ru-RU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</a:tr>
              <a:tr h="1800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«Чтение художественной литературы»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cap="all" dirty="0">
                          <a:ln w="9004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16" dir="5400000" sy="-100000" algn="bl"/>
                          </a:effectLst>
                        </a:rPr>
                        <a:t>  чтение и слушание в аудиозаписи сказок ;А.Н. Толстой «Буратино», А. Пушкин. «Сказка о рыбаке и рыбке», Ш. Перро «Золушка», Г.Х. Андерсон «Дюймовочка», П. Бажов. «Серебряное копытце», В. Катаев. «Цветик-семицветик», и русские народные сказки: « По щучьему велению» «Царевна-лягушка», «Сивка-Бурка», обр. М. Булатова; «Финист — Ясный сокол», обр. А. Платонова  с беседами по содержанию.</a:t>
                      </a:r>
                      <a:endParaRPr lang="ru-RU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</a:tr>
              <a:tr h="638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«Труд»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cap="all" dirty="0">
                          <a:ln w="9004" cap="flat" cmpd="sng" algn="ctr">
                            <a:solidFill>
                              <a:srgbClr val="5C437A"/>
                            </a:solidFill>
                            <a:prstDash val="solid"/>
                            <a:round/>
                          </a:ln>
                          <a:effectLst>
                            <a:reflection blurRad="12700" stA="28000" endPos="45000" dist="1016" dir="5400000" sy="-100000" algn="bl"/>
                          </a:effectLst>
                        </a:rPr>
                        <a:t>На примере сказки проявлять готовность совершать  трудовые усилия и добрые поступки.</a:t>
                      </a:r>
                      <a:endParaRPr lang="ru-RU" sz="1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36" marR="63036" marT="8755" marB="0"/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28800" y="1585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620688"/>
            <a:ext cx="580669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Деятельность</a:t>
            </a:r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</a:t>
            </a:r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детей</a:t>
            </a:r>
          </a:p>
        </p:txBody>
      </p:sp>
    </p:spTree>
    <p:extLst>
      <p:ext uri="{BB962C8B-B14F-4D97-AF65-F5344CB8AC3E}">
        <p14:creationId xmlns:p14="http://schemas.microsoft.com/office/powerpoint/2010/main" val="39740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0935105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5201773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Овал 8"/>
          <p:cNvSpPr/>
          <p:nvPr/>
        </p:nvSpPr>
        <p:spPr>
          <a:xfrm flipV="1">
            <a:off x="1187624" y="227687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51520" y="1468894"/>
            <a:ext cx="1296144" cy="145604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/>
          </a:p>
        </p:txBody>
      </p:sp>
      <p:sp>
        <p:nvSpPr>
          <p:cNvPr id="14" name="Блок-схема: процесс 13"/>
          <p:cNvSpPr/>
          <p:nvPr/>
        </p:nvSpPr>
        <p:spPr>
          <a:xfrm flipH="1">
            <a:off x="2915816" y="1906918"/>
            <a:ext cx="3096344" cy="1522082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альбома сказки совместно с детьми и родителями</a:t>
            </a:r>
            <a:r>
              <a:rPr lang="ru-RU" b="1" cap="all" dirty="0">
                <a:effectLst>
                  <a:reflection blurRad="12700" stA="28000" endPos="45000" dist="1016" dir="5400000" sy="-100000" algn="bl"/>
                </a:effectLst>
              </a:rPr>
              <a:t>;</a:t>
            </a:r>
            <a:endParaRPr lang="ru-RU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766428" y="1362938"/>
            <a:ext cx="1562472" cy="1423809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выставка рисунков «По дорогам  сказок</a:t>
            </a:r>
            <a:r>
              <a:rPr lang="ru-RU" b="1" cap="all" dirty="0">
                <a:effectLst>
                  <a:reflection blurRad="12700" stA="28000" endPos="45000" dist="1016" dir="5400000" sy="-100000" algn="bl"/>
                </a:effectLst>
              </a:rPr>
              <a:t>»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1547664" y="429844"/>
            <a:ext cx="633670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effectLst>
                  <a:reflection blurRad="12700" stA="28000" endPos="45000" dist="1016" dir="5400000" sy="-100000" algn="bl"/>
                </a:effectLst>
              </a:rPr>
              <a:t>          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               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детской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деятельности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20" name="Двойная стрелка вверх/вниз 19"/>
          <p:cNvSpPr/>
          <p:nvPr/>
        </p:nvSpPr>
        <p:spPr>
          <a:xfrm>
            <a:off x="1698061" y="557972"/>
            <a:ext cx="392854" cy="8688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верх/вниз 20"/>
          <p:cNvSpPr/>
          <p:nvPr/>
        </p:nvSpPr>
        <p:spPr>
          <a:xfrm>
            <a:off x="4067944" y="510025"/>
            <a:ext cx="45719" cy="8529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istrator PC\Pictures\1383631412_9821.jpg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6" y="0"/>
            <a:ext cx="9252012" cy="70466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3" name="Блок-схема: процесс 22"/>
          <p:cNvSpPr/>
          <p:nvPr/>
        </p:nvSpPr>
        <p:spPr>
          <a:xfrm>
            <a:off x="0" y="1733729"/>
            <a:ext cx="2090915" cy="1640641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альбома сказки совместно с детьми и родителями;</a:t>
            </a:r>
          </a:p>
        </p:txBody>
      </p:sp>
      <p:sp>
        <p:nvSpPr>
          <p:cNvPr id="24" name="Блок-схема: процесс 23"/>
          <p:cNvSpPr/>
          <p:nvPr/>
        </p:nvSpPr>
        <p:spPr>
          <a:xfrm>
            <a:off x="2328900" y="1622078"/>
            <a:ext cx="2243100" cy="164064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практическая мастерская; рисование, лепка, аппликация героев сказок</a:t>
            </a:r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5328487" y="1622078"/>
            <a:ext cx="2016224" cy="165763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выставка рисунков «По дорогам  сказок»</a:t>
            </a: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7668784" y="1600476"/>
            <a:ext cx="1440160" cy="163737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театрализация сказки «Теремок».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87624" y="260647"/>
            <a:ext cx="741682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Продукт                детской                             деятельности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28" name="Двойная стрелка вверх/вниз 27"/>
          <p:cNvSpPr/>
          <p:nvPr/>
        </p:nvSpPr>
        <p:spPr>
          <a:xfrm>
            <a:off x="8094691" y="629978"/>
            <a:ext cx="484632" cy="9921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войная стрелка вверх/вниз 28"/>
          <p:cNvSpPr/>
          <p:nvPr/>
        </p:nvSpPr>
        <p:spPr>
          <a:xfrm>
            <a:off x="6180112" y="629978"/>
            <a:ext cx="484632" cy="97049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войная стрелка вверх/вниз 29"/>
          <p:cNvSpPr/>
          <p:nvPr/>
        </p:nvSpPr>
        <p:spPr>
          <a:xfrm>
            <a:off x="3208134" y="684991"/>
            <a:ext cx="484632" cy="97867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войная стрелка вверх/вниз 30"/>
          <p:cNvSpPr/>
          <p:nvPr/>
        </p:nvSpPr>
        <p:spPr>
          <a:xfrm>
            <a:off x="1183009" y="684991"/>
            <a:ext cx="484632" cy="106617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4" name="Схема 1023"/>
          <p:cNvGraphicFramePr/>
          <p:nvPr>
            <p:extLst>
              <p:ext uri="{D42A27DB-BD31-4B8C-83A1-F6EECF244321}">
                <p14:modId xmlns:p14="http://schemas.microsoft.com/office/powerpoint/2010/main" val="1116918631"/>
              </p:ext>
            </p:extLst>
          </p:nvPr>
        </p:nvGraphicFramePr>
        <p:xfrm>
          <a:off x="1524000" y="2322588"/>
          <a:ext cx="6000328" cy="3138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25" name="Схема 1024"/>
          <p:cNvGraphicFramePr/>
          <p:nvPr>
            <p:extLst>
              <p:ext uri="{D42A27DB-BD31-4B8C-83A1-F6EECF244321}">
                <p14:modId xmlns:p14="http://schemas.microsoft.com/office/powerpoint/2010/main" val="2659522019"/>
              </p:ext>
            </p:extLst>
          </p:nvPr>
        </p:nvGraphicFramePr>
        <p:xfrm>
          <a:off x="2141871" y="29249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027" name="Схема 1026"/>
          <p:cNvGraphicFramePr/>
          <p:nvPr>
            <p:extLst>
              <p:ext uri="{D42A27DB-BD31-4B8C-83A1-F6EECF244321}">
                <p14:modId xmlns:p14="http://schemas.microsoft.com/office/powerpoint/2010/main" val="2575599243"/>
              </p:ext>
            </p:extLst>
          </p:nvPr>
        </p:nvGraphicFramePr>
        <p:xfrm>
          <a:off x="1045457" y="3752165"/>
          <a:ext cx="6611007" cy="3184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028" name="Прямоугольник 1027"/>
          <p:cNvSpPr/>
          <p:nvPr/>
        </p:nvSpPr>
        <p:spPr>
          <a:xfrm flipH="1" flipV="1">
            <a:off x="-4701918" y="3752165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effectLst>
                  <a:reflection blurRad="12700" stA="28000" endPos="45000" dist="1016" dir="5400000" sy="-100000" algn="bl"/>
                </a:effectLst>
              </a:rPr>
              <a:t/>
            </a:r>
            <a:br>
              <a:rPr lang="ru-RU" b="1" cap="all" dirty="0">
                <a:effectLst>
                  <a:reflection blurRad="12700" stA="28000" endPos="45000" dist="1016" dir="5400000" sy="-100000" algn="bl"/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5660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 PC\Pictures\1383631412_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04"/>
            <a:ext cx="9144000" cy="6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Administrator PC\Pictures\фото\DSCN11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980728"/>
            <a:ext cx="6624735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31640" y="260648"/>
            <a:ext cx="6858645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Рассказывание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пересказывание 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сказки «Заяц-хваста»</a:t>
            </a:r>
          </a:p>
        </p:txBody>
      </p:sp>
    </p:spTree>
    <p:extLst>
      <p:ext uri="{BB962C8B-B14F-4D97-AF65-F5344CB8AC3E}">
        <p14:creationId xmlns:p14="http://schemas.microsoft.com/office/powerpoint/2010/main" val="7841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Презентация2</Template>
  <TotalTime>1375</TotalTime>
  <Words>936</Words>
  <Application>Microsoft Office PowerPoint</Application>
  <PresentationFormat>Экран (4:3)</PresentationFormat>
  <Paragraphs>167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Презентация2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 PC</dc:creator>
  <cp:lastModifiedBy>Administrator PC</cp:lastModifiedBy>
  <cp:revision>152</cp:revision>
  <dcterms:created xsi:type="dcterms:W3CDTF">2016-04-17T09:16:27Z</dcterms:created>
  <dcterms:modified xsi:type="dcterms:W3CDTF">2016-06-08T13:57:22Z</dcterms:modified>
</cp:coreProperties>
</file>